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1" r:id="rId2"/>
    <p:sldId id="292" r:id="rId3"/>
    <p:sldId id="295" r:id="rId4"/>
    <p:sldId id="309" r:id="rId5"/>
    <p:sldId id="297" r:id="rId6"/>
    <p:sldId id="299" r:id="rId7"/>
    <p:sldId id="298" r:id="rId8"/>
    <p:sldId id="302" r:id="rId9"/>
    <p:sldId id="307" r:id="rId10"/>
    <p:sldId id="310" r:id="rId11"/>
    <p:sldId id="308" r:id="rId12"/>
  </p:sldIdLst>
  <p:sldSz cx="6858000" cy="9144000" type="screen4x3"/>
  <p:notesSz cx="6802438" cy="99345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3297" autoAdjust="0"/>
  </p:normalViewPr>
  <p:slideViewPr>
    <p:cSldViewPr>
      <p:cViewPr>
        <p:scale>
          <a:sx n="100" d="100"/>
          <a:sy n="100" d="100"/>
        </p:scale>
        <p:origin x="-1122" y="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30" y="-96"/>
      </p:cViewPr>
      <p:guideLst>
        <p:guide orient="horz" pos="3129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876" cy="495696"/>
          </a:xfrm>
          <a:prstGeom prst="rect">
            <a:avLst/>
          </a:prstGeom>
        </p:spPr>
        <p:txBody>
          <a:bodyPr vert="horz" lIns="88231" tIns="44114" rIns="88231" bIns="4411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3977" y="3"/>
            <a:ext cx="2946876" cy="495696"/>
          </a:xfrm>
          <a:prstGeom prst="rect">
            <a:avLst/>
          </a:prstGeom>
        </p:spPr>
        <p:txBody>
          <a:bodyPr vert="horz" lIns="88231" tIns="44114" rIns="88231" bIns="4411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60F2D7-5233-4006-A9C6-115C666B6CAE}" type="datetimeFigureOut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9437292"/>
            <a:ext cx="2946876" cy="495696"/>
          </a:xfrm>
          <a:prstGeom prst="rect">
            <a:avLst/>
          </a:prstGeom>
        </p:spPr>
        <p:txBody>
          <a:bodyPr vert="horz" lIns="88231" tIns="44114" rIns="88231" bIns="4411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3977" y="9437292"/>
            <a:ext cx="2946876" cy="495696"/>
          </a:xfrm>
          <a:prstGeom prst="rect">
            <a:avLst/>
          </a:prstGeom>
        </p:spPr>
        <p:txBody>
          <a:bodyPr vert="horz" lIns="88231" tIns="44114" rIns="88231" bIns="4411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4760825-CADC-4734-9210-0BD13541C75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876" cy="495696"/>
          </a:xfrm>
          <a:prstGeom prst="rect">
            <a:avLst/>
          </a:prstGeom>
        </p:spPr>
        <p:txBody>
          <a:bodyPr vert="horz" lIns="95598" tIns="47799" rIns="95598" bIns="47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977" y="3"/>
            <a:ext cx="2946876" cy="495696"/>
          </a:xfrm>
          <a:prstGeom prst="rect">
            <a:avLst/>
          </a:prstGeom>
        </p:spPr>
        <p:txBody>
          <a:bodyPr vert="horz" lIns="95598" tIns="47799" rIns="95598" bIns="47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FFC21D-EE45-4149-ACB9-95323C12C9EE}" type="datetimeFigureOut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24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8" tIns="47799" rIns="95598" bIns="47799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518" y="4718648"/>
            <a:ext cx="5440996" cy="4470797"/>
          </a:xfrm>
          <a:prstGeom prst="rect">
            <a:avLst/>
          </a:prstGeom>
        </p:spPr>
        <p:txBody>
          <a:bodyPr vert="horz" lIns="95598" tIns="47799" rIns="95598" bIns="47799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37292"/>
            <a:ext cx="2946876" cy="495696"/>
          </a:xfrm>
          <a:prstGeom prst="rect">
            <a:avLst/>
          </a:prstGeom>
        </p:spPr>
        <p:txBody>
          <a:bodyPr vert="horz" lIns="95598" tIns="47799" rIns="95598" bIns="47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977" y="9437292"/>
            <a:ext cx="2946876" cy="495696"/>
          </a:xfrm>
          <a:prstGeom prst="rect">
            <a:avLst/>
          </a:prstGeom>
        </p:spPr>
        <p:txBody>
          <a:bodyPr vert="horz" lIns="95598" tIns="47799" rIns="95598" bIns="47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2546C3-48B9-4439-807A-AAF179F229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FE52-89FB-4B55-8237-E590B8380A03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D9DD4F-DE9E-40C4-AE2B-BAA1379D6FEF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D96E6-D675-4B57-BA82-43F7F247D364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C7DF-5B87-4AFB-805F-60A71C355900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F4A2D-1EED-4680-9B7E-6602FD51F0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65E3-B2E5-419C-8C91-3712E4BA3C6F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7F26-D934-458E-AF1D-07EEFF1DAB4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54FC-696A-4E0F-9A97-7A0B84FE1516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8447-F133-4C56-B6C0-F1EFDF1A285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FF7A-27CC-4CE0-8091-7892BED1FF1B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606B-A036-4F9A-BCBB-EED8B1CDD1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5677-F956-497D-8836-F77433E6EAFD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0BEC-D6B0-4B31-A1B7-BCC0B93475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E6B7-67EC-4A85-A781-2813BB0C7FBF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AC2-225F-42FB-B15E-7ECDFD076A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F2DF-E882-421B-B24E-9DE3E9689945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314D-5805-49BC-AD6B-DCB85A5D14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A1AE-7A5E-4CEA-8F5F-0C1C2E207D67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FBA8-C653-4EF2-9917-39E1AD6F35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DF24-458F-42ED-919B-EB4B2F385ABE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9729-CB0F-4B0D-B49E-2C8D8EE650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A7AB-9F83-451A-83CB-92C827D29DBC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79D-CC18-4F55-8E69-CC8E0D53D8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2600-09D4-446D-9BE2-7879F9042723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4436-322F-4043-A8A9-E42BD16F6D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43BC6B-6F76-4ADE-B9E6-0155A88912E2}" type="datetime1">
              <a:rPr lang="ko-KR" altLang="en-US"/>
              <a:pPr>
                <a:defRPr/>
              </a:pPr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775FA4-C41E-48EA-8FC5-32BF042684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2656" y="539552"/>
            <a:ext cx="6120680" cy="449263"/>
            <a:chOff x="1685" y="2090"/>
            <a:chExt cx="6273" cy="708"/>
          </a:xfrm>
        </p:grpSpPr>
        <p:pic>
          <p:nvPicPr>
            <p:cNvPr id="2059" name="Picture 8" descr="Title_B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6672" y="612775"/>
            <a:ext cx="597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en-US" altLang="ko-KR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실적회비내역서 전자제출 설명서</a:t>
            </a:r>
            <a:endParaRPr lang="ko-KR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</a:endParaRPr>
          </a:p>
        </p:txBody>
      </p:sp>
      <p:sp>
        <p:nvSpPr>
          <p:cNvPr id="2052" name="AutoShape 2"/>
          <p:cNvSpPr>
            <a:spLocks noChangeArrowheads="1"/>
          </p:cNvSpPr>
          <p:nvPr/>
        </p:nvSpPr>
        <p:spPr bwMode="auto">
          <a:xfrm>
            <a:off x="554038" y="1467922"/>
            <a:ext cx="5899298" cy="5086844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endParaRPr lang="en-US" altLang="ko-KR" sz="1300" b="1" dirty="0" smtClean="0">
              <a:ea typeface="굴림체" pitchFamily="49" charset="-127"/>
              <a:cs typeface="Times New Roman" pitchFamily="18" charset="0"/>
            </a:endParaRPr>
          </a:p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1</a:t>
            </a:r>
            <a:r>
              <a:rPr lang="en-US" altLang="ko-KR" sz="1300" b="1" dirty="0">
                <a:ea typeface="굴림체" pitchFamily="49" charset="-127"/>
                <a:cs typeface="Times New Roman" pitchFamily="18" charset="0"/>
              </a:rPr>
              <a:t>. </a:t>
            </a:r>
            <a:r>
              <a:rPr lang="ko-KR" altLang="en-US" sz="1300" b="1" dirty="0" smtClean="0">
                <a:ea typeface="굴림체" pitchFamily="49" charset="-127"/>
                <a:cs typeface="Times New Roman" pitchFamily="18" charset="0"/>
              </a:rPr>
              <a:t>감리프로그램의 실행방법 </a:t>
            </a: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(2</a:t>
            </a:r>
            <a:r>
              <a:rPr lang="ko-KR" altLang="en-US" sz="1300" b="1" dirty="0" smtClean="0">
                <a:ea typeface="굴림체" pitchFamily="49" charset="-127"/>
                <a:cs typeface="Times New Roman" pitchFamily="18" charset="0"/>
              </a:rPr>
              <a:t>페이지 </a:t>
            </a:r>
            <a:r>
              <a:rPr lang="ko-KR" altLang="en-US" sz="1300" b="1" dirty="0">
                <a:ea typeface="굴림체" pitchFamily="49" charset="-127"/>
                <a:cs typeface="Times New Roman" pitchFamily="18" charset="0"/>
              </a:rPr>
              <a:t>참조</a:t>
            </a:r>
            <a:r>
              <a:rPr lang="en-US" altLang="ko-KR" sz="1300" b="1" dirty="0">
                <a:ea typeface="굴림체" pitchFamily="49" charset="-127"/>
                <a:cs typeface="Times New Roman" pitchFamily="18" charset="0"/>
              </a:rPr>
              <a:t>)</a:t>
            </a:r>
            <a:endParaRPr lang="ko-KR" altLang="en-US" sz="1300" dirty="0">
              <a:ea typeface="굴림체" pitchFamily="49" charset="-127"/>
              <a:cs typeface="Times New Roman" pitchFamily="18" charset="0"/>
            </a:endParaRPr>
          </a:p>
          <a:p>
            <a:pPr marL="342900" indent="-342900" defTabSz="1130300">
              <a:spcBef>
                <a:spcPts val="520"/>
              </a:spcBef>
              <a:buFontTx/>
              <a:buAutoNum type="arabicPeriod"/>
              <a:defRPr/>
            </a:pPr>
            <a:endParaRPr lang="en-US" altLang="ko-KR" sz="500" b="1" dirty="0">
              <a:ea typeface="굴림체" pitchFamily="49" charset="-127"/>
              <a:cs typeface="Times New Roman" pitchFamily="18" charset="0"/>
            </a:endParaRPr>
          </a:p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r>
              <a:rPr lang="en-US" altLang="ko-KR" sz="1300" b="1" dirty="0">
                <a:ea typeface="굴림체" pitchFamily="49" charset="-127"/>
                <a:cs typeface="Times New Roman" pitchFamily="18" charset="0"/>
              </a:rPr>
              <a:t>2. </a:t>
            </a:r>
            <a:r>
              <a:rPr lang="en-US" altLang="ko-KR" sz="1300" b="1" dirty="0" smtClean="0">
                <a:solidFill>
                  <a:srgbClr val="0033CC"/>
                </a:solidFill>
                <a:ea typeface="굴림체" pitchFamily="49" charset="-127"/>
                <a:cs typeface="Times New Roman" pitchFamily="18" charset="0"/>
              </a:rPr>
              <a:t>‘</a:t>
            </a:r>
            <a:r>
              <a:rPr lang="ko-KR" altLang="en-US" sz="1300" b="1" u="sng" dirty="0" smtClean="0">
                <a:solidFill>
                  <a:srgbClr val="0033CC"/>
                </a:solidFill>
                <a:ea typeface="굴림체" pitchFamily="49" charset="-127"/>
                <a:cs typeface="Times New Roman" pitchFamily="18" charset="0"/>
              </a:rPr>
              <a:t>실적회비내역서</a:t>
            </a:r>
            <a:r>
              <a:rPr lang="en-US" altLang="ko-KR" sz="1300" b="1" u="sng" dirty="0" smtClean="0">
                <a:solidFill>
                  <a:srgbClr val="0033CC"/>
                </a:solidFill>
                <a:ea typeface="굴림체" pitchFamily="49" charset="-127"/>
                <a:cs typeface="Times New Roman" pitchFamily="18" charset="0"/>
              </a:rPr>
              <a:t>’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는  감리부본서류와 달리 서면제출은 절대 불가하오니 </a:t>
            </a:r>
            <a:endParaRPr lang="en-US" altLang="ko-KR" sz="1300" b="1" u="sng" dirty="0" smtClean="0">
              <a:ea typeface="굴림체" pitchFamily="49" charset="-127"/>
              <a:cs typeface="Times New Roman" pitchFamily="18" charset="0"/>
            </a:endParaRPr>
          </a:p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r>
              <a:rPr lang="ko-KR" altLang="en-US" sz="1300" b="1" dirty="0" smtClean="0">
                <a:ea typeface="굴림체" pitchFamily="49" charset="-127"/>
                <a:cs typeface="Times New Roman" pitchFamily="18" charset="0"/>
              </a:rPr>
              <a:t>    감리프로그램을 이용하여  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반드시 전자적으로 제출하여 주십시오</a:t>
            </a: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.</a:t>
            </a:r>
          </a:p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endParaRPr lang="en-US" altLang="ko-KR" sz="500" b="1" dirty="0" smtClean="0">
              <a:ea typeface="굴림체" pitchFamily="49" charset="-127"/>
              <a:cs typeface="Times New Roman" pitchFamily="18" charset="0"/>
            </a:endParaRPr>
          </a:p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3.</a:t>
            </a:r>
            <a:r>
              <a:rPr lang="ko-KR" altLang="en-US" sz="1300" b="1" dirty="0" smtClean="0">
                <a:ea typeface="굴림체" pitchFamily="49" charset="-127"/>
                <a:cs typeface="Times New Roman" pitchFamily="18" charset="0"/>
              </a:rPr>
              <a:t> </a:t>
            </a: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‘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조정실적이  전혀 없는 경우</a:t>
            </a:r>
            <a:r>
              <a:rPr lang="en-US" altLang="ko-KR" sz="1300" b="1" u="sng" dirty="0" smtClean="0">
                <a:ea typeface="굴림체" pitchFamily="49" charset="-127"/>
                <a:cs typeface="Times New Roman" pitchFamily="18" charset="0"/>
              </a:rPr>
              <a:t>’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 전제제출 요령</a:t>
            </a:r>
            <a:r>
              <a:rPr lang="en-US" altLang="ko-KR" sz="1300" b="1" u="sng" dirty="0" smtClean="0">
                <a:ea typeface="굴림체" pitchFamily="49" charset="-127"/>
                <a:cs typeface="Times New Roman" pitchFamily="18" charset="0"/>
              </a:rPr>
              <a:t>’ (3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페이지 </a:t>
            </a:r>
            <a:r>
              <a:rPr lang="ko-KR" altLang="en-US" sz="1300" b="1" u="sng" dirty="0">
                <a:ea typeface="굴림체" pitchFamily="49" charset="-127"/>
                <a:cs typeface="Times New Roman" pitchFamily="18" charset="0"/>
              </a:rPr>
              <a:t>참조</a:t>
            </a:r>
            <a:r>
              <a:rPr lang="en-US" altLang="ko-KR" sz="1300" b="1" u="sng" dirty="0">
                <a:ea typeface="굴림체" pitchFamily="49" charset="-127"/>
                <a:cs typeface="Times New Roman" pitchFamily="18" charset="0"/>
              </a:rPr>
              <a:t>)</a:t>
            </a:r>
            <a:endParaRPr lang="en-US" altLang="ko-KR" sz="1100" u="sng" spc="-30" dirty="0">
              <a:ea typeface="굴림체" pitchFamily="49" charset="-127"/>
              <a:cs typeface="Times New Roman" pitchFamily="18" charset="0"/>
            </a:endParaRPr>
          </a:p>
          <a:p>
            <a:pPr marL="174625" indent="-174625" defTabSz="1130300">
              <a:lnSpc>
                <a:spcPct val="110000"/>
              </a:lnSpc>
              <a:spcBef>
                <a:spcPts val="520"/>
              </a:spcBef>
              <a:defRPr/>
            </a:pPr>
            <a:r>
              <a:rPr lang="en-US" altLang="ko-KR" sz="1100" b="1" spc="-30" dirty="0">
                <a:ea typeface="굴림체" pitchFamily="49" charset="-127"/>
                <a:cs typeface="Times New Roman" pitchFamily="18" charset="0"/>
              </a:rPr>
              <a:t>     </a:t>
            </a:r>
            <a:r>
              <a:rPr lang="en-US" altLang="ko-KR" sz="1100" b="1" spc="-30" dirty="0" smtClean="0">
                <a:ea typeface="굴림체" pitchFamily="49" charset="-127"/>
                <a:cs typeface="Times New Roman" pitchFamily="18" charset="0"/>
              </a:rPr>
              <a:t> </a:t>
            </a:r>
            <a:r>
              <a:rPr lang="en-US" altLang="ko-KR" sz="1100" b="1" spc="-30" dirty="0">
                <a:ea typeface="굴림체" pitchFamily="49" charset="-127"/>
                <a:cs typeface="Times New Roman" pitchFamily="18" charset="0"/>
              </a:rPr>
              <a:t>-&gt; </a:t>
            </a:r>
            <a:r>
              <a:rPr lang="en-US" altLang="ko-KR" sz="1100" b="1" spc="-30" dirty="0" smtClean="0">
                <a:ea typeface="굴림체" pitchFamily="49" charset="-127"/>
                <a:cs typeface="Times New Roman" pitchFamily="18" charset="0"/>
              </a:rPr>
              <a:t>‘</a:t>
            </a:r>
            <a:r>
              <a:rPr lang="ko-KR" altLang="en-US" sz="1100" b="1" spc="-30" dirty="0" err="1" smtClean="0">
                <a:solidFill>
                  <a:srgbClr val="FF0000"/>
                </a:solidFill>
                <a:ea typeface="굴림체" pitchFamily="49" charset="-127"/>
                <a:cs typeface="Times New Roman" pitchFamily="18" charset="0"/>
              </a:rPr>
              <a:t>해당없음</a:t>
            </a:r>
            <a:r>
              <a:rPr lang="en-US" altLang="ko-KR" sz="1100" b="1" spc="-30" dirty="0" smtClean="0">
                <a:ea typeface="굴림체" pitchFamily="49" charset="-127"/>
                <a:cs typeface="Times New Roman" pitchFamily="18" charset="0"/>
              </a:rPr>
              <a:t>’</a:t>
            </a:r>
            <a:r>
              <a:rPr lang="ko-KR" altLang="en-US" sz="1100" b="1" spc="-30" dirty="0" smtClean="0">
                <a:ea typeface="굴림체" pitchFamily="49" charset="-127"/>
                <a:cs typeface="Times New Roman" pitchFamily="18" charset="0"/>
              </a:rPr>
              <a:t> </a:t>
            </a:r>
            <a:r>
              <a:rPr lang="ko-KR" altLang="en-US" sz="1100" b="1" spc="-30" dirty="0">
                <a:ea typeface="굴림체" pitchFamily="49" charset="-127"/>
                <a:cs typeface="Times New Roman" pitchFamily="18" charset="0"/>
              </a:rPr>
              <a:t>버튼을 </a:t>
            </a:r>
            <a:r>
              <a:rPr lang="ko-KR" altLang="en-US" sz="1100" b="1" spc="-30" dirty="0" smtClean="0">
                <a:ea typeface="굴림체" pitchFamily="49" charset="-127"/>
                <a:cs typeface="Times New Roman" pitchFamily="18" charset="0"/>
              </a:rPr>
              <a:t> 클릭하여 </a:t>
            </a:r>
            <a:r>
              <a:rPr lang="en-US" altLang="ko-KR" sz="1100" b="1" spc="-30" dirty="0" smtClean="0">
                <a:ea typeface="굴림체" pitchFamily="49" charset="-127"/>
                <a:cs typeface="Times New Roman" pitchFamily="18" charset="0"/>
              </a:rPr>
              <a:t>,</a:t>
            </a:r>
            <a:r>
              <a:rPr lang="ko-KR" altLang="en-US" sz="1100" b="1" spc="-30" dirty="0" smtClean="0">
                <a:ea typeface="굴림체" pitchFamily="49" charset="-127"/>
                <a:cs typeface="Times New Roman" pitchFamily="18" charset="0"/>
              </a:rPr>
              <a:t>  </a:t>
            </a:r>
            <a:r>
              <a:rPr lang="en-US" altLang="ko-KR" sz="1100" b="1" spc="-30" dirty="0" smtClean="0">
                <a:ea typeface="굴림체" pitchFamily="49" charset="-127"/>
                <a:cs typeface="Times New Roman" pitchFamily="18" charset="0"/>
              </a:rPr>
              <a:t>‘</a:t>
            </a:r>
            <a:r>
              <a:rPr lang="ko-KR" altLang="en-US" sz="1100" b="1" spc="-30" dirty="0" smtClean="0">
                <a:ea typeface="굴림체" pitchFamily="49" charset="-127"/>
                <a:cs typeface="Times New Roman" pitchFamily="18" charset="0"/>
              </a:rPr>
              <a:t>조정 실적이  없음</a:t>
            </a:r>
            <a:r>
              <a:rPr lang="en-US" altLang="ko-KR" sz="1100" b="1" spc="-30" dirty="0" smtClean="0">
                <a:ea typeface="굴림체" pitchFamily="49" charset="-127"/>
                <a:cs typeface="Times New Roman" pitchFamily="18" charset="0"/>
              </a:rPr>
              <a:t>’</a:t>
            </a:r>
            <a:r>
              <a:rPr lang="ko-KR" altLang="en-US" sz="1100" b="1" spc="-30" dirty="0" smtClean="0">
                <a:ea typeface="굴림체" pitchFamily="49" charset="-127"/>
                <a:cs typeface="Times New Roman" pitchFamily="18" charset="0"/>
              </a:rPr>
              <a:t>을  반드시  신고하여야  합니다</a:t>
            </a:r>
            <a:r>
              <a:rPr lang="en-US" altLang="ko-KR" sz="1100" b="1" spc="-30" dirty="0" smtClean="0">
                <a:ea typeface="굴림체" pitchFamily="49" charset="-127"/>
                <a:cs typeface="Times New Roman" pitchFamily="18" charset="0"/>
              </a:rPr>
              <a:t>.</a:t>
            </a:r>
            <a:endParaRPr lang="en-US" altLang="ko-KR" sz="1100" b="1" spc="-30" dirty="0">
              <a:ea typeface="굴림체" pitchFamily="49" charset="-127"/>
              <a:cs typeface="Times New Roman" pitchFamily="18" charset="0"/>
            </a:endParaRPr>
          </a:p>
          <a:p>
            <a:pPr marL="174625" indent="-174625" defTabSz="1130300">
              <a:lnSpc>
                <a:spcPct val="110000"/>
              </a:lnSpc>
              <a:spcBef>
                <a:spcPts val="520"/>
              </a:spcBef>
              <a:defRPr/>
            </a:pPr>
            <a:endParaRPr lang="en-US" altLang="ko-KR" sz="500" b="1" spc="-30" dirty="0">
              <a:ea typeface="굴림체" pitchFamily="49" charset="-127"/>
              <a:cs typeface="Times New Roman" pitchFamily="18" charset="0"/>
            </a:endParaRPr>
          </a:p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r>
              <a:rPr lang="en-US" altLang="ko-KR" sz="1300" b="1" dirty="0">
                <a:ea typeface="굴림체" pitchFamily="49" charset="-127"/>
                <a:cs typeface="Times New Roman" pitchFamily="18" charset="0"/>
              </a:rPr>
              <a:t>4</a:t>
            </a: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. ‘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조정실적이 </a:t>
            </a:r>
            <a:r>
              <a:rPr lang="ko-KR" altLang="en-US" sz="1300" b="1" u="sng" dirty="0">
                <a:ea typeface="굴림체" pitchFamily="49" charset="-127"/>
                <a:cs typeface="Times New Roman" pitchFamily="18" charset="0"/>
              </a:rPr>
              <a:t>있는 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경우</a:t>
            </a:r>
            <a:r>
              <a:rPr lang="en-US" altLang="ko-KR" sz="1300" b="1" u="sng" dirty="0" smtClean="0">
                <a:ea typeface="굴림체" pitchFamily="49" charset="-127"/>
                <a:cs typeface="Times New Roman" pitchFamily="18" charset="0"/>
              </a:rPr>
              <a:t>’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 </a:t>
            </a:r>
            <a:r>
              <a:rPr lang="ko-KR" altLang="en-US" sz="1300" b="1" u="sng" dirty="0">
                <a:ea typeface="굴림체" pitchFamily="49" charset="-127"/>
                <a:cs typeface="Times New Roman" pitchFamily="18" charset="0"/>
              </a:rPr>
              <a:t>전자제출 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요령</a:t>
            </a:r>
            <a:r>
              <a:rPr lang="en-US" altLang="ko-KR" sz="1300" b="1" u="sng" dirty="0" smtClean="0">
                <a:ea typeface="굴림체" pitchFamily="49" charset="-127"/>
                <a:cs typeface="Times New Roman" pitchFamily="18" charset="0"/>
              </a:rPr>
              <a:t> (3~8</a:t>
            </a:r>
            <a:r>
              <a:rPr lang="ko-KR" altLang="en-US" sz="1300" b="1" u="sng" dirty="0" smtClean="0">
                <a:ea typeface="굴림체" pitchFamily="49" charset="-127"/>
                <a:cs typeface="Times New Roman" pitchFamily="18" charset="0"/>
              </a:rPr>
              <a:t>페이지 참조</a:t>
            </a:r>
            <a:r>
              <a:rPr lang="en-US" altLang="ko-KR" sz="1300" b="1" u="sng" dirty="0" smtClean="0">
                <a:ea typeface="굴림체" pitchFamily="49" charset="-127"/>
                <a:cs typeface="Times New Roman" pitchFamily="18" charset="0"/>
              </a:rPr>
              <a:t>)</a:t>
            </a:r>
            <a:endParaRPr lang="en-US" altLang="ko-KR" sz="1300" b="1" u="sng" dirty="0">
              <a:ea typeface="굴림체" pitchFamily="49" charset="-127"/>
              <a:cs typeface="Times New Roman" pitchFamily="18" charset="0"/>
            </a:endParaRPr>
          </a:p>
          <a:p>
            <a:pPr marL="342900" indent="-342900" defTabSz="1130300">
              <a:spcBef>
                <a:spcPts val="520"/>
              </a:spcBef>
              <a:defRPr/>
            </a:pPr>
            <a:endParaRPr lang="en-US" altLang="ko-KR" sz="300" b="1" dirty="0">
              <a:ea typeface="굴림체" pitchFamily="49" charset="-127"/>
              <a:cs typeface="Times New Roman" pitchFamily="18" charset="0"/>
            </a:endParaRPr>
          </a:p>
          <a:p>
            <a:pPr marL="174625" indent="-174625" defTabSz="1130300">
              <a:lnSpc>
                <a:spcPct val="110000"/>
              </a:lnSpc>
              <a:spcBef>
                <a:spcPts val="520"/>
              </a:spcBef>
              <a:defRPr/>
            </a:pPr>
            <a:r>
              <a:rPr lang="en-US" altLang="ko-KR" sz="1100" b="1" spc="-30" dirty="0">
                <a:ea typeface="굴림체" pitchFamily="49" charset="-127"/>
                <a:cs typeface="Times New Roman" pitchFamily="18" charset="0"/>
              </a:rPr>
              <a:t>     </a:t>
            </a:r>
            <a:r>
              <a:rPr lang="en-US" altLang="ko-KR" sz="1100" b="1" spc="-30" dirty="0" smtClean="0">
                <a:ea typeface="굴림체" pitchFamily="49" charset="-127"/>
                <a:cs typeface="Times New Roman" pitchFamily="18" charset="0"/>
              </a:rPr>
              <a:t> </a:t>
            </a:r>
            <a:r>
              <a:rPr lang="ko-KR" altLang="en-US" sz="1300" b="1" spc="-30" dirty="0" smtClean="0">
                <a:ea typeface="굴림체" pitchFamily="49" charset="-127"/>
                <a:cs typeface="Times New Roman" pitchFamily="18" charset="0"/>
              </a:rPr>
              <a:t>실적회비내역서의 작성방법 </a:t>
            </a:r>
            <a:r>
              <a:rPr lang="en-US" altLang="ko-KR" sz="1300" b="1" spc="-30" dirty="0">
                <a:ea typeface="굴림체" pitchFamily="49" charset="-127"/>
                <a:cs typeface="Times New Roman" pitchFamily="18" charset="0"/>
              </a:rPr>
              <a:t>(</a:t>
            </a:r>
            <a:r>
              <a:rPr lang="ko-KR" altLang="en-US" sz="1300" b="1" spc="-30" dirty="0">
                <a:ea typeface="굴림체" pitchFamily="49" charset="-127"/>
                <a:cs typeface="Times New Roman" pitchFamily="18" charset="0"/>
              </a:rPr>
              <a:t>다음의 </a:t>
            </a:r>
            <a:r>
              <a:rPr lang="en-US" altLang="ko-KR" sz="1300" b="1" spc="-30" dirty="0">
                <a:ea typeface="굴림체" pitchFamily="49" charset="-127"/>
                <a:cs typeface="Times New Roman" pitchFamily="18" charset="0"/>
              </a:rPr>
              <a:t>2</a:t>
            </a:r>
            <a:r>
              <a:rPr lang="ko-KR" altLang="en-US" sz="1300" b="1" spc="-30" dirty="0">
                <a:ea typeface="굴림체" pitchFamily="49" charset="-127"/>
                <a:cs typeface="Times New Roman" pitchFamily="18" charset="0"/>
              </a:rPr>
              <a:t>가지 중 </a:t>
            </a:r>
            <a:r>
              <a:rPr lang="ko-KR" altLang="en-US" sz="1300" b="1" spc="-30" dirty="0" err="1">
                <a:ea typeface="굴림체" pitchFamily="49" charset="-127"/>
                <a:cs typeface="Times New Roman" pitchFamily="18" charset="0"/>
              </a:rPr>
              <a:t>택</a:t>
            </a:r>
            <a:r>
              <a:rPr lang="en-US" altLang="ko-KR" sz="1300" b="1" spc="-30" dirty="0">
                <a:ea typeface="굴림체" pitchFamily="49" charset="-127"/>
                <a:cs typeface="Times New Roman" pitchFamily="18" charset="0"/>
              </a:rPr>
              <a:t>1)</a:t>
            </a:r>
          </a:p>
          <a:p>
            <a:pPr marL="174625" indent="-174625" defTabSz="1130300">
              <a:lnSpc>
                <a:spcPct val="110000"/>
              </a:lnSpc>
              <a:spcBef>
                <a:spcPts val="520"/>
              </a:spcBef>
              <a:defRPr/>
            </a:pPr>
            <a:r>
              <a:rPr lang="ko-KR" altLang="en-US" sz="1100" spc="-30" dirty="0">
                <a:ea typeface="굴림체" pitchFamily="49" charset="-127"/>
                <a:cs typeface="Times New Roman" pitchFamily="18" charset="0"/>
              </a:rPr>
              <a:t> </a:t>
            </a:r>
            <a:r>
              <a:rPr lang="ko-KR" altLang="en-US" sz="1100" spc="-30" dirty="0" smtClean="0">
                <a:ea typeface="굴림체" pitchFamily="49" charset="-127"/>
                <a:cs typeface="Times New Roman" pitchFamily="18" charset="0"/>
              </a:rPr>
              <a:t>     </a:t>
            </a:r>
            <a:r>
              <a:rPr lang="en-US" altLang="ko-KR" b="1" dirty="0" smtClean="0">
                <a:ea typeface="굴림체" pitchFamily="49" charset="-127"/>
              </a:rPr>
              <a:t>①</a:t>
            </a:r>
            <a:r>
              <a:rPr lang="en-US" altLang="ko-KR" spc="-30" dirty="0" smtClean="0">
                <a:ea typeface="굴림체" pitchFamily="49" charset="-127"/>
                <a:cs typeface="Times New Roman" pitchFamily="18" charset="0"/>
              </a:rPr>
              <a:t> </a:t>
            </a:r>
            <a:r>
              <a:rPr lang="ko-KR" altLang="en-US" spc="-30" dirty="0">
                <a:ea typeface="굴림체" pitchFamily="49" charset="-127"/>
                <a:cs typeface="Times New Roman" pitchFamily="18" charset="0"/>
              </a:rPr>
              <a:t>감리회사전자제출 화면에서 직접입력 </a:t>
            </a:r>
            <a:r>
              <a:rPr lang="en-US" altLang="ko-KR" spc="-30" dirty="0" smtClean="0">
                <a:ea typeface="굴림체" pitchFamily="49" charset="-127"/>
                <a:cs typeface="Times New Roman" pitchFamily="18" charset="0"/>
              </a:rPr>
              <a:t>(</a:t>
            </a:r>
            <a:r>
              <a:rPr lang="en-US" altLang="ko-KR" b="1" spc="-30" dirty="0" smtClean="0">
                <a:ea typeface="굴림체" pitchFamily="49" charset="-127"/>
                <a:cs typeface="Times New Roman" pitchFamily="18" charset="0"/>
              </a:rPr>
              <a:t>4 </a:t>
            </a:r>
            <a:r>
              <a:rPr lang="ko-KR" altLang="en-US" b="1" spc="-30" dirty="0" smtClean="0">
                <a:ea typeface="굴림체" pitchFamily="49" charset="-127"/>
                <a:cs typeface="Times New Roman" pitchFamily="18" charset="0"/>
              </a:rPr>
              <a:t>페이지 </a:t>
            </a:r>
            <a:r>
              <a:rPr lang="ko-KR" altLang="en-US" b="1" spc="-30" dirty="0">
                <a:ea typeface="굴림체" pitchFamily="49" charset="-127"/>
                <a:cs typeface="Times New Roman" pitchFamily="18" charset="0"/>
              </a:rPr>
              <a:t>참조</a:t>
            </a:r>
            <a:r>
              <a:rPr lang="en-US" altLang="ko-KR" spc="-30" dirty="0">
                <a:ea typeface="굴림체" pitchFamily="49" charset="-127"/>
                <a:cs typeface="Times New Roman" pitchFamily="18" charset="0"/>
              </a:rPr>
              <a:t>)</a:t>
            </a:r>
          </a:p>
          <a:p>
            <a:pPr marL="174625" indent="-174625" defTabSz="1130300">
              <a:lnSpc>
                <a:spcPct val="110000"/>
              </a:lnSpc>
              <a:spcBef>
                <a:spcPts val="520"/>
              </a:spcBef>
              <a:defRPr/>
            </a:pPr>
            <a:r>
              <a:rPr lang="ko-KR" altLang="en-US" spc="-30" dirty="0">
                <a:ea typeface="굴림체" pitchFamily="49" charset="-127"/>
                <a:cs typeface="Times New Roman" pitchFamily="18" charset="0"/>
              </a:rPr>
              <a:t> </a:t>
            </a:r>
            <a:r>
              <a:rPr lang="ko-KR" altLang="en-US" spc="-30" dirty="0" smtClean="0">
                <a:ea typeface="굴림체" pitchFamily="49" charset="-127"/>
                <a:cs typeface="Times New Roman" pitchFamily="18" charset="0"/>
              </a:rPr>
              <a:t>     </a:t>
            </a:r>
            <a:r>
              <a:rPr lang="ko-KR" altLang="en-US" b="1" dirty="0" smtClean="0"/>
              <a:t>② </a:t>
            </a:r>
            <a:r>
              <a:rPr lang="ko-KR" altLang="en-US" spc="-30" dirty="0" smtClean="0">
                <a:ea typeface="굴림체" pitchFamily="49" charset="-127"/>
                <a:cs typeface="Times New Roman" pitchFamily="18" charset="0"/>
              </a:rPr>
              <a:t>엑셀파일을 </a:t>
            </a:r>
            <a:r>
              <a:rPr lang="ko-KR" altLang="en-US" spc="-30" dirty="0">
                <a:ea typeface="굴림체" pitchFamily="49" charset="-127"/>
                <a:cs typeface="Times New Roman" pitchFamily="18" charset="0"/>
              </a:rPr>
              <a:t>업로드 하여 입력 </a:t>
            </a:r>
            <a:r>
              <a:rPr lang="en-US" altLang="ko-KR" spc="-30" dirty="0" smtClean="0">
                <a:ea typeface="굴림체" pitchFamily="49" charset="-127"/>
                <a:cs typeface="Times New Roman" pitchFamily="18" charset="0"/>
              </a:rPr>
              <a:t>(5</a:t>
            </a:r>
            <a:r>
              <a:rPr lang="en-US" altLang="ko-KR" b="1" spc="-30" dirty="0" smtClean="0">
                <a:ea typeface="굴림체" pitchFamily="49" charset="-127"/>
                <a:cs typeface="Times New Roman" pitchFamily="18" charset="0"/>
              </a:rPr>
              <a:t>~6 </a:t>
            </a:r>
            <a:r>
              <a:rPr lang="ko-KR" altLang="en-US" b="1" spc="-30" dirty="0">
                <a:ea typeface="굴림체" pitchFamily="49" charset="-127"/>
                <a:cs typeface="Times New Roman" pitchFamily="18" charset="0"/>
              </a:rPr>
              <a:t>페이지 참조</a:t>
            </a:r>
            <a:r>
              <a:rPr lang="en-US" altLang="ko-KR" spc="-30" dirty="0">
                <a:ea typeface="굴림체" pitchFamily="49" charset="-127"/>
                <a:cs typeface="Times New Roman" pitchFamily="18" charset="0"/>
              </a:rPr>
              <a:t>)</a:t>
            </a:r>
            <a:endParaRPr lang="en-US" altLang="ko-KR" b="1" dirty="0">
              <a:ea typeface="굴림체" pitchFamily="49" charset="-127"/>
              <a:cs typeface="Times New Roman" pitchFamily="18" charset="0"/>
            </a:endParaRPr>
          </a:p>
          <a:p>
            <a:pPr marL="174625" indent="-174625" defTabSz="1130300">
              <a:spcBef>
                <a:spcPts val="520"/>
              </a:spcBef>
              <a:defRPr/>
            </a:pPr>
            <a:endParaRPr lang="en-US" altLang="ko-KR" sz="500" b="1" dirty="0">
              <a:ea typeface="굴림체" pitchFamily="49" charset="-127"/>
              <a:cs typeface="Times New Roman" pitchFamily="18" charset="0"/>
            </a:endParaRPr>
          </a:p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5. </a:t>
            </a:r>
            <a:r>
              <a:rPr lang="ko-KR" altLang="en-US" sz="1300" b="1" dirty="0" smtClean="0">
                <a:ea typeface="굴림체" pitchFamily="49" charset="-127"/>
                <a:cs typeface="Times New Roman" pitchFamily="18" charset="0"/>
              </a:rPr>
              <a:t>실적회비 </a:t>
            </a:r>
            <a:r>
              <a:rPr lang="ko-KR" altLang="en-US" sz="1300" b="1" dirty="0">
                <a:ea typeface="굴림체" pitchFamily="49" charset="-127"/>
                <a:cs typeface="Times New Roman" pitchFamily="18" charset="0"/>
              </a:rPr>
              <a:t>납부</a:t>
            </a: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(9 </a:t>
            </a:r>
            <a:r>
              <a:rPr lang="en-US" altLang="ko-KR" sz="1400" b="1" spc="-30" dirty="0" smtClean="0">
                <a:ea typeface="굴림체" pitchFamily="49" charset="-127"/>
                <a:cs typeface="Times New Roman" pitchFamily="18" charset="0"/>
              </a:rPr>
              <a:t>~10</a:t>
            </a:r>
            <a:r>
              <a:rPr lang="ko-KR" altLang="en-US" sz="1300" b="1" dirty="0" smtClean="0">
                <a:ea typeface="굴림체" pitchFamily="49" charset="-127"/>
                <a:cs typeface="Times New Roman" pitchFamily="18" charset="0"/>
              </a:rPr>
              <a:t>페이지 </a:t>
            </a:r>
            <a:r>
              <a:rPr lang="ko-KR" altLang="en-US" sz="1300" b="1" dirty="0">
                <a:ea typeface="굴림체" pitchFamily="49" charset="-127"/>
                <a:cs typeface="Times New Roman" pitchFamily="18" charset="0"/>
              </a:rPr>
              <a:t>참조</a:t>
            </a: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)</a:t>
            </a:r>
          </a:p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endParaRPr lang="en-US" altLang="ko-KR" sz="500" b="1" dirty="0">
              <a:ea typeface="굴림체" pitchFamily="49" charset="-127"/>
              <a:cs typeface="Times New Roman" pitchFamily="18" charset="0"/>
            </a:endParaRPr>
          </a:p>
          <a:p>
            <a:pPr marL="342900" indent="-342900" defTabSz="1130300">
              <a:lnSpc>
                <a:spcPct val="150000"/>
              </a:lnSpc>
              <a:spcBef>
                <a:spcPts val="520"/>
              </a:spcBef>
              <a:defRPr/>
            </a:pPr>
            <a:r>
              <a:rPr lang="en-US" altLang="ko-KR" sz="1300" b="1" dirty="0" smtClean="0">
                <a:ea typeface="굴림체" pitchFamily="49" charset="-127"/>
                <a:cs typeface="Times New Roman" pitchFamily="18" charset="0"/>
              </a:rPr>
              <a:t>6. </a:t>
            </a:r>
            <a:r>
              <a:rPr lang="ko-KR" altLang="en-US" sz="1300" b="1" dirty="0" smtClean="0">
                <a:ea typeface="굴림체" pitchFamily="49" charset="-127"/>
                <a:cs typeface="Times New Roman" pitchFamily="18" charset="0"/>
              </a:rPr>
              <a:t>자주하는 </a:t>
            </a:r>
            <a:r>
              <a:rPr lang="ko-KR" altLang="en-US" sz="1300" b="1" dirty="0">
                <a:ea typeface="굴림체" pitchFamily="49" charset="-127"/>
                <a:cs typeface="Times New Roman" pitchFamily="18" charset="0"/>
              </a:rPr>
              <a:t>문의사항 및 조치사례</a:t>
            </a:r>
            <a:r>
              <a:rPr lang="en-US" altLang="ko-KR" sz="1300" b="1" smtClean="0">
                <a:ea typeface="굴림체" pitchFamily="49" charset="-127"/>
                <a:cs typeface="Times New Roman" pitchFamily="18" charset="0"/>
              </a:rPr>
              <a:t>(11 </a:t>
            </a:r>
            <a:r>
              <a:rPr lang="ko-KR" altLang="en-US" sz="1300" b="1" dirty="0" smtClean="0">
                <a:ea typeface="굴림체" pitchFamily="49" charset="-127"/>
                <a:cs typeface="Times New Roman" pitchFamily="18" charset="0"/>
              </a:rPr>
              <a:t>페이지 </a:t>
            </a:r>
            <a:r>
              <a:rPr lang="ko-KR" altLang="en-US" sz="1300" b="1" dirty="0">
                <a:ea typeface="굴림체" pitchFamily="49" charset="-127"/>
                <a:cs typeface="Times New Roman" pitchFamily="18" charset="0"/>
              </a:rPr>
              <a:t>참조</a:t>
            </a:r>
            <a:r>
              <a:rPr lang="en-US" altLang="ko-KR" sz="1300" b="1" dirty="0">
                <a:ea typeface="굴림체" pitchFamily="49" charset="-127"/>
                <a:cs typeface="Times New Roman" pitchFamily="18" charset="0"/>
              </a:rPr>
              <a:t>)</a:t>
            </a:r>
            <a:endParaRPr lang="ko-KR" altLang="en-US" sz="1300" b="1" dirty="0">
              <a:ea typeface="굴림체" pitchFamily="49" charset="-127"/>
              <a:cs typeface="Times New Roman" pitchFamily="18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60921" y="1044575"/>
            <a:ext cx="62644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_x132020776" descr="EMB00002c6805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0" y="107950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3068638" y="8607425"/>
            <a:ext cx="504825" cy="48577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D0042463-4E30-43EE-B25D-546AA647873B}" type="slidenum">
              <a:rPr lang="ko-KR" altLang="en-US" smtClean="0"/>
              <a:pPr>
                <a:defRPr/>
              </a:pPr>
              <a:t>1</a:t>
            </a:fld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49275" y="1315521"/>
            <a:ext cx="2087563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8166" tIns="44083" rIns="88166" bIns="44083">
            <a:spAutoFit/>
          </a:bodyPr>
          <a:lstStyle/>
          <a:p>
            <a:pPr defTabSz="881063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en-US" altLang="ko-KR" sz="1300" b="1" dirty="0">
                <a:solidFill>
                  <a:srgbClr val="000000"/>
                </a:solidFill>
              </a:rPr>
              <a:t> </a:t>
            </a:r>
            <a:r>
              <a:rPr lang="ko-KR" altLang="en-US" sz="1300" b="1" dirty="0">
                <a:solidFill>
                  <a:srgbClr val="000000"/>
                </a:solidFill>
              </a:rPr>
              <a:t>작업순서 요약 및 목차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03238" y="1403350"/>
            <a:ext cx="5949950" cy="7090476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ko-KR" altLang="en-US" sz="1400" u="sng" dirty="0" smtClean="0"/>
              <a:t>▶ </a:t>
            </a:r>
            <a:r>
              <a:rPr lang="ko-KR" altLang="en-US" sz="14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무통장입금</a:t>
            </a:r>
            <a:r>
              <a:rPr lang="en-US" altLang="ko-KR" sz="14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(</a:t>
            </a:r>
            <a:r>
              <a:rPr lang="ko-KR" altLang="en-US" sz="1400" u="sng" dirty="0" err="1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인터넷뱅킹</a:t>
            </a:r>
            <a:r>
              <a:rPr lang="ko-KR" altLang="en-US" sz="14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 또는 은행에 방문하여 납부</a:t>
            </a:r>
            <a:r>
              <a:rPr lang="en-US" altLang="ko-KR" sz="14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)</a:t>
            </a:r>
          </a:p>
          <a:p>
            <a:pPr algn="just">
              <a:lnSpc>
                <a:spcPct val="160000"/>
              </a:lnSpc>
              <a:defRPr/>
            </a:pPr>
            <a:r>
              <a:rPr lang="ko-KR" altLang="en-US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주의</a:t>
            </a:r>
            <a:r>
              <a:rPr lang="en-US" altLang="ko-KR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! 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송금일시가</a:t>
            </a:r>
            <a:r>
              <a:rPr lang="ko-KR" altLang="en-US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지난 경우 회비를 납부할 수 없으므로 반드시 </a:t>
            </a:r>
            <a:r>
              <a:rPr lang="en-US" altLang="ko-KR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7</a:t>
            </a:r>
            <a:r>
              <a:rPr lang="ko-KR" altLang="en-US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일 이내 입금할것</a:t>
            </a:r>
            <a:endParaRPr lang="en-US" altLang="ko-KR" b="1" dirty="0" smtClean="0">
              <a:solidFill>
                <a:srgbClr val="FF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결제요청 </a:t>
            </a:r>
            <a:r>
              <a:rPr lang="ko-KR" altLang="en-US" sz="1100" b="1" dirty="0" smtClean="0"/>
              <a:t>→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 약관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“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동의합니다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”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전체클릭 </a:t>
            </a:r>
            <a:r>
              <a:rPr lang="ko-KR" altLang="en-US" sz="1100" b="1" dirty="0" smtClean="0"/>
              <a:t>→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 무통장입금선택  후  주민번호 및 사업자등록번호 입력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입금은행선택 </a:t>
            </a:r>
            <a:r>
              <a:rPr lang="ko-KR" altLang="en-US" sz="1100" b="1" dirty="0" smtClean="0"/>
              <a:t>→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주문정보확인 </a:t>
            </a:r>
            <a:r>
              <a:rPr lang="ko-KR" altLang="en-US" sz="1100" b="1" dirty="0" smtClean="0"/>
              <a:t>→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결제결과에 보이는 입금계좌번호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입금은행코드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,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송금일시를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 메모 후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인터넷뱅킹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 또는 은행에 방문하여 입금해야만 납부 처리됨</a:t>
            </a: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r>
              <a:rPr lang="en-US" altLang="ko-KR" sz="11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* </a:t>
            </a:r>
            <a:r>
              <a:rPr lang="ko-KR" altLang="en-US" sz="11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입금계좌번호를 메모하지 않은 경우 상단의 결제계좌정보를 클릭하시면 됩니다</a:t>
            </a:r>
            <a:r>
              <a:rPr lang="en-US" altLang="ko-KR" sz="11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. </a:t>
            </a: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1116013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20485" name="_x132020776" descr="EMB00002c68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122238"/>
            <a:ext cx="180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Title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116013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4813" y="584200"/>
            <a:ext cx="2592139" cy="449263"/>
            <a:chOff x="1685" y="2090"/>
            <a:chExt cx="6273" cy="708"/>
          </a:xfrm>
        </p:grpSpPr>
        <p:pic>
          <p:nvPicPr>
            <p:cNvPr id="20513" name="Picture 8" descr="Title_B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4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8625" y="657225"/>
            <a:ext cx="35226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ko-KR" altLang="en-US" sz="1400" dirty="0">
                <a:solidFill>
                  <a:srgbClr val="F2F2F2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lang="ko-KR" altLang="en-US" sz="17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실적회비의 납부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/>
        </p:nvSpPr>
        <p:spPr>
          <a:xfrm>
            <a:off x="2133600" y="8604250"/>
            <a:ext cx="1600200" cy="48577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fld id="{895A9D38-9865-4938-8416-1CD4C75C31C2}" type="slidenum">
              <a:rPr lang="ko-KR" alt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endParaRPr lang="ko-KR" alt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6872" y="3491880"/>
            <a:ext cx="22322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632" y="3491880"/>
            <a:ext cx="2088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9120" y="3491880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632" y="5796136"/>
            <a:ext cx="20882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6"/>
          <p:cNvSpPr txBox="1">
            <a:spLocks noChangeArrowheads="1"/>
          </p:cNvSpPr>
          <p:nvPr/>
        </p:nvSpPr>
        <p:spPr bwMode="auto">
          <a:xfrm rot="10800000" flipV="1">
            <a:off x="476672" y="3563888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번 결제요청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 rot="10800000" flipV="1">
            <a:off x="2780928" y="3563888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번 약관동의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085184" y="3563888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번 무통장선택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48680" y="579613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4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번 주문정보확인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6872" y="5796136"/>
            <a:ext cx="22322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2708920" y="5796136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5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번 결제결과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76250" y="1043608"/>
            <a:ext cx="5905500" cy="4393347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  <a:effectLst/>
        </p:spPr>
        <p:txBody>
          <a:bodyPr wrap="square" lIns="190912" tIns="149258" rIns="86778" bIns="45125">
            <a:spAutoFit/>
          </a:bodyPr>
          <a:lstStyle/>
          <a:p>
            <a:pPr>
              <a:defRPr/>
            </a:pP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■ 엑셀 업로드</a:t>
            </a:r>
            <a:r>
              <a:rPr lang="en-US" altLang="ko-KR" b="1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입력 건수가 많을 경우</a:t>
            </a:r>
            <a:r>
              <a:rPr lang="en-US" altLang="ko-KR" b="1" dirty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관련</a:t>
            </a:r>
            <a:endParaRPr lang="en-US" altLang="ko-KR" b="1" dirty="0">
              <a:latin typeface="바탕" pitchFamily="18" charset="-127"/>
              <a:ea typeface="바탕" pitchFamily="18" charset="-127"/>
            </a:endParaRPr>
          </a:p>
          <a:p>
            <a:pPr>
              <a:defRPr/>
            </a:pPr>
            <a:endParaRPr lang="ko-KR" altLang="en-US" dirty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ko-KR" altLang="en-US" dirty="0" err="1">
                <a:latin typeface="바탕" pitchFamily="18" charset="-127"/>
                <a:ea typeface="바탕" pitchFamily="18" charset="-127"/>
              </a:rPr>
              <a:t>엑셀폼을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 다운로드 받으시면 여러 시트가 표시되는데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이중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맨 왼쪽의 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‘</a:t>
            </a:r>
            <a:r>
              <a:rPr lang="ko-KR" altLang="en-US" b="1" dirty="0" err="1">
                <a:latin typeface="바탕" pitchFamily="18" charset="-127"/>
                <a:ea typeface="바탕" pitchFamily="18" charset="-127"/>
              </a:rPr>
              <a:t>보수액계산내역서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’ 시트만 입력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하여</a:t>
            </a:r>
            <a:r>
              <a:rPr lang="ko-KR" altLang="en-US" dirty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주십시오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altLang="ko-KR" dirty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ko-KR" altLang="en-US" dirty="0">
                <a:latin typeface="바탕" pitchFamily="18" charset="-127"/>
                <a:ea typeface="바탕" pitchFamily="18" charset="-127"/>
              </a:rPr>
              <a:t>수입금액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dirty="0" err="1">
                <a:latin typeface="바탕" pitchFamily="18" charset="-127"/>
                <a:ea typeface="바탕" pitchFamily="18" charset="-127"/>
              </a:rPr>
              <a:t>보수액란의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엑셀 </a:t>
            </a:r>
            <a:r>
              <a:rPr lang="ko-KR" altLang="en-US" b="1" dirty="0" err="1">
                <a:latin typeface="바탕" pitchFamily="18" charset="-127"/>
                <a:ea typeface="바탕" pitchFamily="18" charset="-127"/>
              </a:rPr>
              <a:t>셀서식을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 일반이나 숫자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로 하여야 합니다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. </a:t>
            </a:r>
            <a:br>
              <a:rPr lang="en-US" altLang="ko-KR" dirty="0">
                <a:latin typeface="바탕" pitchFamily="18" charset="-127"/>
                <a:ea typeface="바탕" pitchFamily="18" charset="-127"/>
              </a:rPr>
            </a:br>
            <a:r>
              <a:rPr lang="ko-KR" altLang="en-US" spc="-80" dirty="0">
                <a:latin typeface="바탕" pitchFamily="18" charset="-127"/>
                <a:ea typeface="바탕" pitchFamily="18" charset="-127"/>
              </a:rPr>
              <a:t>불확실한 경우는 </a:t>
            </a:r>
            <a:r>
              <a:rPr lang="en-US" altLang="ko-KR" spc="-80" dirty="0">
                <a:latin typeface="바탕" pitchFamily="18" charset="-127"/>
                <a:ea typeface="바탕" pitchFamily="18" charset="-127"/>
              </a:rPr>
              <a:t>G</a:t>
            </a:r>
            <a:r>
              <a:rPr lang="ko-KR" altLang="en-US" spc="-80" dirty="0">
                <a:latin typeface="바탕" pitchFamily="18" charset="-127"/>
                <a:ea typeface="바탕" pitchFamily="18" charset="-127"/>
              </a:rPr>
              <a:t>열과 </a:t>
            </a:r>
            <a:r>
              <a:rPr lang="en-US" altLang="ko-KR" spc="-80" dirty="0">
                <a:latin typeface="바탕" pitchFamily="18" charset="-127"/>
                <a:ea typeface="바탕" pitchFamily="18" charset="-127"/>
              </a:rPr>
              <a:t>H</a:t>
            </a:r>
            <a:r>
              <a:rPr lang="ko-KR" altLang="en-US" spc="-80" dirty="0">
                <a:latin typeface="바탕" pitchFamily="18" charset="-127"/>
                <a:ea typeface="바탕" pitchFamily="18" charset="-127"/>
              </a:rPr>
              <a:t>열 전체를 선택한 후 엑셀의 마우스 오른쪽 버튼 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dirty="0" err="1">
                <a:latin typeface="바탕" pitchFamily="18" charset="-127"/>
                <a:ea typeface="바탕" pitchFamily="18" charset="-127"/>
              </a:rPr>
              <a:t>셀서식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표시형식을 ‘숫자’나 ‘일반’</a:t>
            </a:r>
            <a:r>
              <a:rPr lang="ko-KR" altLang="en-US" dirty="0" err="1">
                <a:latin typeface="바탕" pitchFamily="18" charset="-127"/>
                <a:ea typeface="바탕" pitchFamily="18" charset="-127"/>
              </a:rPr>
              <a:t>으로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 변경 하셔야 업로드 됩니다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ko-KR" altLang="en-US" dirty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ko-KR" altLang="en-US" b="1" dirty="0" err="1">
                <a:latin typeface="바탕" pitchFamily="18" charset="-127"/>
                <a:ea typeface="바탕" pitchFamily="18" charset="-127"/>
              </a:rPr>
              <a:t>사업자등록번호란에는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b="1" dirty="0">
                <a:latin typeface="바탕" pitchFamily="18" charset="-127"/>
                <a:ea typeface="바탕" pitchFamily="18" charset="-127"/>
              </a:rPr>
              <a:t>'-' 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없이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입력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사업자번호가 없어 주민번호를 넣는 경우에는 주민번호 앞의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6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자리만 입력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찾아 바꾸기로 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전체 삭제 가능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en-US" altLang="ko-KR" dirty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ko-KR" altLang="en-US" dirty="0">
                <a:latin typeface="바탕" pitchFamily="18" charset="-127"/>
                <a:ea typeface="바탕" pitchFamily="18" charset="-127"/>
              </a:rPr>
              <a:t>엑셀 </a:t>
            </a:r>
            <a:r>
              <a:rPr lang="ko-KR" altLang="en-US" dirty="0" err="1">
                <a:latin typeface="바탕" pitchFamily="18" charset="-127"/>
                <a:ea typeface="바탕" pitchFamily="18" charset="-127"/>
              </a:rPr>
              <a:t>업로드시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 빨간색으로 오류가 표시 되는 경우 엑셀업로드 화면에서 우측으로 스크롤을 옮기시면 화면에 오류 내역이 표시됩니다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en-US" altLang="ko-KR" dirty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ko-KR" altLang="en-US" dirty="0">
                <a:latin typeface="바탕" pitchFamily="18" charset="-127"/>
                <a:ea typeface="바탕" pitchFamily="18" charset="-127"/>
              </a:rPr>
              <a:t>엑셀 </a:t>
            </a:r>
            <a:r>
              <a:rPr lang="ko-KR" altLang="en-US" dirty="0" err="1">
                <a:latin typeface="바탕" pitchFamily="18" charset="-127"/>
                <a:ea typeface="바탕" pitchFamily="18" charset="-127"/>
              </a:rPr>
              <a:t>업로드시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 화면에 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직접 입력한 데이터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를 또 엑셀로 업로드를 하면서 </a:t>
            </a:r>
            <a:r>
              <a:rPr lang="ko-KR" altLang="en-US" b="1" dirty="0">
                <a:latin typeface="바탕" pitchFamily="18" charset="-127"/>
                <a:ea typeface="바탕" pitchFamily="18" charset="-127"/>
              </a:rPr>
              <a:t>중복된 데이터가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있는 경우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가 발생할 수 있으므로 주의하시기 바랍니다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감리데이터를 전자로 제출하시는 경우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YES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표시 후 상단에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[</a:t>
            </a:r>
            <a:r>
              <a:rPr lang="ko-KR" altLang="en-US" b="1" dirty="0" err="1" smtClean="0">
                <a:latin typeface="바탕" pitchFamily="18" charset="-127"/>
                <a:ea typeface="바탕" pitchFamily="18" charset="-127"/>
              </a:rPr>
              <a:t>감리용데이터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확인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/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삭제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]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를 클릭하여 정상적으로 업로드 되었는지 확인하시기 바랍니다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228600" indent="-228600">
              <a:defRPr/>
            </a:pP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ko-KR" altLang="en-US" dirty="0">
              <a:latin typeface="바탕" pitchFamily="18" charset="-127"/>
              <a:ea typeface="바탕" pitchFamily="18" charset="-127"/>
            </a:endParaRPr>
          </a:p>
          <a:p>
            <a:pPr>
              <a:defRPr/>
            </a:pPr>
            <a:endParaRPr lang="en-US" altLang="ko-KR" sz="600" b="1" dirty="0" smtClean="0"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899592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21509" name="_x132020776" descr="EMB00002c68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122238"/>
            <a:ext cx="180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4813" y="367780"/>
            <a:ext cx="3983037" cy="449262"/>
            <a:chOff x="1685" y="2090"/>
            <a:chExt cx="6273" cy="708"/>
          </a:xfrm>
        </p:grpSpPr>
        <p:pic>
          <p:nvPicPr>
            <p:cNvPr id="21513" name="Picture 8" descr="Title_B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8625" y="440805"/>
            <a:ext cx="3937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ko-KR" altLang="en-US" sz="1400" dirty="0">
                <a:solidFill>
                  <a:srgbClr val="F2F2F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자주 문의하시는 질문 및 조치사례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2133600" y="8604448"/>
            <a:ext cx="1600200" cy="48577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75894A24-B5A4-4F14-A4EA-FA1F0A76F559}" type="slidenum">
              <a:rPr lang="ko-KR" altLang="en-US" smtClean="0"/>
              <a:pPr>
                <a:defRPr/>
              </a:pPr>
              <a:t>11</a:t>
            </a:fld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76250" y="1476374"/>
            <a:ext cx="5905500" cy="7264883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ko-KR" altLang="en-US" sz="1400" b="1" u="sng" dirty="0" smtClean="0">
                <a:solidFill>
                  <a:prstClr val="black"/>
                </a:solidFill>
              </a:rPr>
              <a:t>감리프로그램의 </a:t>
            </a:r>
            <a:r>
              <a:rPr lang="ko-KR" altLang="en-US" sz="1400" b="1" u="sng" dirty="0">
                <a:solidFill>
                  <a:prstClr val="black"/>
                </a:solidFill>
              </a:rPr>
              <a:t>실행방법</a:t>
            </a: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defRPr/>
            </a:pPr>
            <a:r>
              <a:rPr lang="en-US" altLang="ko-KR" sz="1100" b="1" dirty="0">
                <a:ea typeface="굴림체" pitchFamily="49" charset="-127"/>
              </a:rPr>
              <a:t>① </a:t>
            </a:r>
            <a:r>
              <a:rPr lang="ko-KR" altLang="en-US" sz="1100" b="1" dirty="0">
                <a:ea typeface="굴림체" pitchFamily="49" charset="-127"/>
              </a:rPr>
              <a:t>바탕화면에 생성된 </a:t>
            </a:r>
            <a:r>
              <a:rPr lang="ko-KR" altLang="en-US" sz="1100" b="1" dirty="0" smtClean="0">
                <a:ea typeface="굴림체" pitchFamily="49" charset="-127"/>
              </a:rPr>
              <a:t>             아이콘을 </a:t>
            </a:r>
            <a:r>
              <a:rPr lang="ko-KR" altLang="en-US" sz="1100" b="1" dirty="0">
                <a:ea typeface="굴림체" pitchFamily="49" charset="-127"/>
              </a:rPr>
              <a:t>클릭하여 감리프로그램을 실행합니다</a:t>
            </a:r>
            <a:r>
              <a:rPr lang="en-US" altLang="ko-KR" sz="1100" b="1" dirty="0" smtClean="0">
                <a:ea typeface="굴림체" pitchFamily="49" charset="-127"/>
              </a:rPr>
              <a:t>.</a:t>
            </a: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defRPr/>
            </a:pP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defRPr/>
            </a:pPr>
            <a:r>
              <a:rPr lang="ko-KR" altLang="en-US" sz="1100" b="1" dirty="0" smtClean="0"/>
              <a:t>② </a:t>
            </a:r>
            <a:r>
              <a:rPr lang="ko-KR" altLang="en-US" sz="1100" b="1" dirty="0" smtClean="0">
                <a:ea typeface="굴림체" pitchFamily="49" charset="-127"/>
              </a:rPr>
              <a:t>로그인 창에서 아이디와 비밀번호를 정확히 넣고 로그인 합니다</a:t>
            </a:r>
            <a:r>
              <a:rPr lang="en-US" altLang="ko-KR" sz="1100" b="1" dirty="0" smtClean="0">
                <a:ea typeface="굴림체" pitchFamily="49" charset="-127"/>
              </a:rPr>
              <a:t>.  </a:t>
            </a:r>
          </a:p>
          <a:p>
            <a:pPr marL="228600" indent="-228600" defTabSz="1130300" eaLnBrk="0" latinLnBrk="0" hangingPunct="0">
              <a:spcBef>
                <a:spcPts val="600"/>
              </a:spcBef>
              <a:buSzPct val="120000"/>
              <a:defRPr/>
            </a:pPr>
            <a:r>
              <a:rPr lang="ko-KR" altLang="en-US" sz="1100" b="1" dirty="0" smtClean="0">
                <a:ea typeface="굴림체" pitchFamily="49" charset="-127"/>
              </a:rPr>
              <a:t>                                              </a:t>
            </a:r>
            <a:r>
              <a:rPr lang="en-US" altLang="ko-KR" sz="1100" b="1" dirty="0" smtClean="0">
                <a:ea typeface="굴림체" pitchFamily="49" charset="-127"/>
              </a:rPr>
              <a:t>※ </a:t>
            </a:r>
            <a:r>
              <a:rPr lang="ko-KR" altLang="en-US" sz="1100" b="1" dirty="0" smtClean="0">
                <a:ea typeface="굴림체" pitchFamily="49" charset="-127"/>
              </a:rPr>
              <a:t>아이디를 모를 경우 </a:t>
            </a:r>
            <a:r>
              <a:rPr lang="en-US" altLang="ko-KR" sz="1100" b="1" dirty="0" smtClean="0">
                <a:ea typeface="굴림체" pitchFamily="49" charset="-127"/>
              </a:rPr>
              <a:t>[</a:t>
            </a:r>
            <a:r>
              <a:rPr lang="ko-KR" altLang="en-US" sz="1100" b="1" dirty="0" smtClean="0">
                <a:ea typeface="굴림체" pitchFamily="49" charset="-127"/>
              </a:rPr>
              <a:t>아이디</a:t>
            </a:r>
            <a:r>
              <a:rPr lang="en-US" altLang="ko-KR" sz="1100" b="1" dirty="0" smtClean="0">
                <a:ea typeface="굴림체" pitchFamily="49" charset="-127"/>
              </a:rPr>
              <a:t>/</a:t>
            </a:r>
            <a:r>
              <a:rPr lang="ko-KR" altLang="en-US" sz="1100" b="1" dirty="0" smtClean="0">
                <a:ea typeface="굴림체" pitchFamily="49" charset="-127"/>
              </a:rPr>
              <a:t>비밀번호 찾기</a:t>
            </a:r>
            <a:r>
              <a:rPr lang="en-US" altLang="ko-KR" sz="1100" b="1" dirty="0" smtClean="0">
                <a:ea typeface="굴림체" pitchFamily="49" charset="-127"/>
              </a:rPr>
              <a:t>]</a:t>
            </a:r>
            <a:r>
              <a:rPr lang="ko-KR" altLang="en-US" sz="1100" b="1" dirty="0" smtClean="0">
                <a:ea typeface="굴림체" pitchFamily="49" charset="-127"/>
              </a:rPr>
              <a:t> </a:t>
            </a: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spcBef>
                <a:spcPts val="600"/>
              </a:spcBef>
              <a:buSzPct val="120000"/>
              <a:defRPr/>
            </a:pPr>
            <a:r>
              <a:rPr lang="ko-KR" altLang="en-US" sz="1100" b="1" dirty="0" smtClean="0">
                <a:ea typeface="굴림체" pitchFamily="49" charset="-127"/>
              </a:rPr>
              <a:t>                                                 버튼을 이용하여 조회 가능하며</a:t>
            </a:r>
            <a:r>
              <a:rPr lang="en-US" altLang="ko-KR" sz="1100" b="1" dirty="0" smtClean="0">
                <a:ea typeface="굴림체" pitchFamily="49" charset="-127"/>
              </a:rPr>
              <a:t>,</a:t>
            </a:r>
            <a:r>
              <a:rPr lang="ko-KR" altLang="en-US" sz="1100" b="1" dirty="0" smtClean="0">
                <a:ea typeface="굴림체" pitchFamily="49" charset="-127"/>
              </a:rPr>
              <a:t> 비번을 모를</a:t>
            </a: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spcBef>
                <a:spcPts val="600"/>
              </a:spcBef>
              <a:buSzPct val="120000"/>
              <a:defRPr/>
            </a:pPr>
            <a:r>
              <a:rPr lang="en-US" altLang="ko-KR" sz="1100" b="1" dirty="0" smtClean="0">
                <a:ea typeface="굴림체" pitchFamily="49" charset="-127"/>
              </a:rPr>
              <a:t>                                                </a:t>
            </a:r>
            <a:r>
              <a:rPr lang="ko-KR" altLang="en-US" sz="1100" b="1" dirty="0" smtClean="0">
                <a:ea typeface="굴림체" pitchFamily="49" charset="-127"/>
              </a:rPr>
              <a:t> 경우에는 </a:t>
            </a:r>
            <a:r>
              <a:rPr lang="en-US" altLang="ko-KR" sz="1100" b="1" dirty="0" smtClean="0">
                <a:ea typeface="굴림체" pitchFamily="49" charset="-127"/>
              </a:rPr>
              <a:t>[</a:t>
            </a:r>
            <a:r>
              <a:rPr lang="ko-KR" altLang="en-US" sz="1100" b="1" dirty="0" smtClean="0">
                <a:ea typeface="굴림체" pitchFamily="49" charset="-127"/>
              </a:rPr>
              <a:t>아이디</a:t>
            </a:r>
            <a:r>
              <a:rPr lang="en-US" altLang="ko-KR" sz="1100" b="1" dirty="0" smtClean="0">
                <a:ea typeface="굴림체" pitchFamily="49" charset="-127"/>
              </a:rPr>
              <a:t>.</a:t>
            </a:r>
            <a:r>
              <a:rPr lang="ko-KR" altLang="en-US" sz="1100" b="1" dirty="0" smtClean="0">
                <a:ea typeface="굴림체" pitchFamily="49" charset="-127"/>
              </a:rPr>
              <a:t>비밀번호 찾기</a:t>
            </a:r>
            <a:r>
              <a:rPr lang="en-US" altLang="ko-KR" sz="1100" b="1" dirty="0" smtClean="0">
                <a:ea typeface="굴림체" pitchFamily="49" charset="-127"/>
              </a:rPr>
              <a:t>] </a:t>
            </a:r>
            <a:r>
              <a:rPr lang="ko-KR" altLang="en-US" sz="1100" b="1" dirty="0" smtClean="0">
                <a:ea typeface="굴림체" pitchFamily="49" charset="-127"/>
              </a:rPr>
              <a:t>버튼을 이용</a:t>
            </a: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spcBef>
                <a:spcPts val="600"/>
              </a:spcBef>
              <a:buSzPct val="120000"/>
              <a:defRPr/>
            </a:pPr>
            <a:r>
              <a:rPr lang="en-US" altLang="ko-KR" sz="1100" b="1" dirty="0" smtClean="0">
                <a:ea typeface="굴림체" pitchFamily="49" charset="-127"/>
              </a:rPr>
              <a:t>                                                 </a:t>
            </a:r>
            <a:r>
              <a:rPr lang="ko-KR" altLang="en-US" sz="1100" b="1" dirty="0" smtClean="0">
                <a:ea typeface="굴림체" pitchFamily="49" charset="-127"/>
              </a:rPr>
              <a:t>하여 아이디 조회 후 </a:t>
            </a:r>
            <a:r>
              <a:rPr lang="en-US" altLang="ko-KR" sz="1100" b="1" dirty="0" smtClean="0">
                <a:ea typeface="굴림체" pitchFamily="49" charset="-127"/>
              </a:rPr>
              <a:t>[</a:t>
            </a:r>
            <a:r>
              <a:rPr lang="ko-KR" altLang="en-US" sz="1100" b="1" dirty="0" smtClean="0">
                <a:ea typeface="굴림체" pitchFamily="49" charset="-127"/>
              </a:rPr>
              <a:t>비밀번호 변경</a:t>
            </a:r>
            <a:r>
              <a:rPr lang="en-US" altLang="ko-KR" sz="1100" b="1" dirty="0" smtClean="0">
                <a:ea typeface="굴림체" pitchFamily="49" charset="-127"/>
              </a:rPr>
              <a:t>]</a:t>
            </a:r>
            <a:r>
              <a:rPr lang="ko-KR" altLang="en-US" sz="1100" b="1" dirty="0" smtClean="0">
                <a:ea typeface="굴림체" pitchFamily="49" charset="-127"/>
              </a:rPr>
              <a:t> 버튼을</a:t>
            </a: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spcBef>
                <a:spcPts val="600"/>
              </a:spcBef>
              <a:buSzPct val="120000"/>
              <a:defRPr/>
            </a:pPr>
            <a:r>
              <a:rPr lang="en-US" altLang="ko-KR" sz="1100" b="1" dirty="0" smtClean="0">
                <a:ea typeface="굴림체" pitchFamily="49" charset="-127"/>
              </a:rPr>
              <a:t>                                                </a:t>
            </a:r>
            <a:r>
              <a:rPr lang="ko-KR" altLang="en-US" sz="1100" b="1" dirty="0" smtClean="0">
                <a:ea typeface="굴림체" pitchFamily="49" charset="-127"/>
              </a:rPr>
              <a:t> 클릭하여 새로운 비밀번호를 설정하여 로그인 </a:t>
            </a: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spcBef>
                <a:spcPts val="600"/>
              </a:spcBef>
              <a:buSzPct val="120000"/>
              <a:defRPr/>
            </a:pPr>
            <a:r>
              <a:rPr lang="en-US" altLang="ko-KR" sz="1100" b="1" dirty="0" smtClean="0">
                <a:ea typeface="굴림체" pitchFamily="49" charset="-127"/>
              </a:rPr>
              <a:t>                                                 </a:t>
            </a:r>
            <a:r>
              <a:rPr lang="ko-KR" altLang="en-US" sz="1100" b="1" dirty="0" smtClean="0">
                <a:ea typeface="굴림체" pitchFamily="49" charset="-127"/>
              </a:rPr>
              <a:t>할 수 있습니다</a:t>
            </a:r>
            <a:r>
              <a:rPr lang="en-US" altLang="ko-KR" sz="1100" b="1" dirty="0" smtClean="0">
                <a:ea typeface="굴림체" pitchFamily="49" charset="-127"/>
              </a:rPr>
              <a:t>.</a:t>
            </a: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defRPr/>
            </a:pPr>
            <a:r>
              <a:rPr lang="en-US" altLang="ko-KR" sz="1100" b="1" dirty="0" smtClean="0">
                <a:ea typeface="굴림체" pitchFamily="49" charset="-127"/>
              </a:rPr>
              <a:t>③</a:t>
            </a:r>
            <a:r>
              <a:rPr lang="en-US" altLang="ko-KR" sz="1000" dirty="0" smtClean="0">
                <a:ea typeface="굴림체" pitchFamily="49" charset="-127"/>
              </a:rPr>
              <a:t> </a:t>
            </a:r>
            <a:r>
              <a:rPr lang="ko-KR" altLang="en-US" sz="1100" b="1" dirty="0" smtClean="0">
                <a:ea typeface="굴림체" pitchFamily="49" charset="-127"/>
              </a:rPr>
              <a:t>프로그램이 실행되면 왼편에 </a:t>
            </a:r>
            <a:r>
              <a:rPr lang="en-US" altLang="ko-KR" sz="1100" b="1" dirty="0" smtClean="0">
                <a:ea typeface="굴림체" pitchFamily="49" charset="-127"/>
              </a:rPr>
              <a:t>&lt;</a:t>
            </a:r>
            <a:r>
              <a:rPr lang="ko-KR" altLang="en-US" sz="1100" b="1" dirty="0" smtClean="0">
                <a:ea typeface="굴림체" pitchFamily="49" charset="-127"/>
              </a:rPr>
              <a:t>감리관리</a:t>
            </a:r>
            <a:r>
              <a:rPr lang="en-US" altLang="ko-KR" sz="1100" b="1" dirty="0" smtClean="0">
                <a:ea typeface="굴림체" pitchFamily="49" charset="-127"/>
              </a:rPr>
              <a:t>&gt;</a:t>
            </a: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defRPr/>
            </a:pPr>
            <a:r>
              <a:rPr lang="en-US" altLang="ko-KR" sz="1100" b="1" dirty="0" smtClean="0">
                <a:ea typeface="굴림체" pitchFamily="49" charset="-127"/>
              </a:rPr>
              <a:t>    </a:t>
            </a:r>
            <a:r>
              <a:rPr lang="ko-KR" altLang="en-US" sz="1100" b="1" dirty="0" smtClean="0">
                <a:ea typeface="굴림체" pitchFamily="49" charset="-127"/>
              </a:rPr>
              <a:t>메뉴 버튼을 클릭합니다</a:t>
            </a:r>
            <a:r>
              <a:rPr lang="en-US" altLang="ko-KR" sz="1100" b="1" dirty="0" smtClean="0">
                <a:ea typeface="굴림체" pitchFamily="49" charset="-127"/>
              </a:rPr>
              <a:t>.</a:t>
            </a: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defRPr/>
            </a:pPr>
            <a:endParaRPr lang="en-US" altLang="ko-KR" sz="1100" b="1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buAutoNum type="circleNumDbPlain" startAt="4"/>
              <a:defRPr/>
            </a:pPr>
            <a:r>
              <a:rPr lang="en-US" altLang="ko-KR" sz="1100" b="1" dirty="0" smtClean="0">
                <a:ea typeface="굴림체" pitchFamily="49" charset="-127"/>
              </a:rPr>
              <a:t>&lt;</a:t>
            </a:r>
            <a:r>
              <a:rPr lang="ko-KR" altLang="en-US" sz="1100" b="1" dirty="0" smtClean="0">
                <a:ea typeface="굴림체" pitchFamily="49" charset="-127"/>
              </a:rPr>
              <a:t>감리관리</a:t>
            </a:r>
            <a:r>
              <a:rPr lang="en-US" altLang="ko-KR" sz="1100" b="1" dirty="0" smtClean="0">
                <a:ea typeface="굴림체" pitchFamily="49" charset="-127"/>
              </a:rPr>
              <a:t>&gt;</a:t>
            </a:r>
            <a:r>
              <a:rPr lang="ko-KR" altLang="en-US" sz="1100" b="1" dirty="0" smtClean="0">
                <a:ea typeface="굴림체" pitchFamily="49" charset="-127"/>
              </a:rPr>
              <a:t>부분의 하위</a:t>
            </a:r>
            <a:r>
              <a:rPr lang="en-US" altLang="ko-KR" sz="1100" b="1" dirty="0" smtClean="0">
                <a:ea typeface="굴림체" pitchFamily="49" charset="-127"/>
              </a:rPr>
              <a:t> </a:t>
            </a:r>
            <a:r>
              <a:rPr lang="ko-KR" altLang="en-US" sz="1100" b="1" dirty="0" smtClean="0">
                <a:ea typeface="굴림체" pitchFamily="49" charset="-127"/>
              </a:rPr>
              <a:t>메뉴 중 </a:t>
            </a: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defRPr/>
            </a:pPr>
            <a:r>
              <a:rPr lang="en-US" altLang="ko-KR" sz="1100" b="1" dirty="0" smtClean="0">
                <a:ea typeface="굴림체" pitchFamily="49" charset="-127"/>
              </a:rPr>
              <a:t>     [(</a:t>
            </a:r>
            <a:r>
              <a:rPr lang="ko-KR" altLang="en-US" sz="1100" b="1" dirty="0" smtClean="0">
                <a:ea typeface="굴림체" pitchFamily="49" charset="-127"/>
              </a:rPr>
              <a:t>법인</a:t>
            </a:r>
            <a:r>
              <a:rPr lang="en-US" altLang="ko-KR" sz="1100" b="1" dirty="0" smtClean="0">
                <a:ea typeface="굴림체" pitchFamily="49" charset="-127"/>
              </a:rPr>
              <a:t>/</a:t>
            </a:r>
            <a:r>
              <a:rPr lang="ko-KR" altLang="en-US" sz="1100" b="1" dirty="0" smtClean="0">
                <a:ea typeface="굴림체" pitchFamily="49" charset="-127"/>
              </a:rPr>
              <a:t>소득</a:t>
            </a:r>
            <a:r>
              <a:rPr lang="en-US" altLang="ko-KR" sz="1100" b="1" dirty="0" smtClean="0">
                <a:ea typeface="굴림체" pitchFamily="49" charset="-127"/>
              </a:rPr>
              <a:t>/</a:t>
            </a:r>
            <a:r>
              <a:rPr lang="ko-KR" altLang="en-US" sz="1100" b="1" dirty="0" smtClean="0">
                <a:ea typeface="굴림체" pitchFamily="49" charset="-127"/>
              </a:rPr>
              <a:t>성실</a:t>
            </a:r>
            <a:r>
              <a:rPr lang="en-US" altLang="ko-KR" sz="1100" b="1" dirty="0" smtClean="0">
                <a:ea typeface="굴림체" pitchFamily="49" charset="-127"/>
              </a:rPr>
              <a:t>)</a:t>
            </a:r>
            <a:r>
              <a:rPr lang="ko-KR" altLang="en-US" sz="1100" b="1" dirty="0" smtClean="0">
                <a:ea typeface="굴림체" pitchFamily="49" charset="-127"/>
              </a:rPr>
              <a:t>감리자료제출</a:t>
            </a:r>
            <a:r>
              <a:rPr lang="en-US" altLang="ko-KR" sz="1100" b="1" dirty="0" smtClean="0">
                <a:ea typeface="굴림체" pitchFamily="49" charset="-127"/>
              </a:rPr>
              <a:t>]</a:t>
            </a:r>
            <a:br>
              <a:rPr lang="en-US" altLang="ko-KR" sz="1100" b="1" dirty="0" smtClean="0">
                <a:ea typeface="굴림체" pitchFamily="49" charset="-127"/>
              </a:rPr>
            </a:br>
            <a:r>
              <a:rPr lang="ko-KR" altLang="en-US" sz="1100" b="1" dirty="0" smtClean="0">
                <a:ea typeface="굴림체" pitchFamily="49" charset="-127"/>
              </a:rPr>
              <a:t>→</a:t>
            </a:r>
            <a:r>
              <a:rPr lang="en-US" altLang="ko-KR" sz="1100" b="1" dirty="0" smtClean="0">
                <a:ea typeface="굴림체" pitchFamily="49" charset="-127"/>
              </a:rPr>
              <a:t>[</a:t>
            </a:r>
            <a:r>
              <a:rPr lang="ko-KR" altLang="en-US" sz="1100" b="1" dirty="0" smtClean="0">
                <a:ea typeface="굴림체" pitchFamily="49" charset="-127"/>
              </a:rPr>
              <a:t>감리회사전자제출</a:t>
            </a:r>
            <a:r>
              <a:rPr lang="en-US" altLang="ko-KR" sz="1100" b="1" dirty="0" smtClean="0">
                <a:ea typeface="굴림체" pitchFamily="49" charset="-127"/>
              </a:rPr>
              <a:t>] </a:t>
            </a:r>
            <a:r>
              <a:rPr lang="ko-KR" altLang="en-US" sz="1100" b="1" dirty="0" smtClean="0">
                <a:ea typeface="굴림체" pitchFamily="49" charset="-127"/>
              </a:rPr>
              <a:t>버튼을 </a:t>
            </a: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defRPr/>
            </a:pPr>
            <a:r>
              <a:rPr lang="en-US" altLang="ko-KR" sz="1100" b="1" dirty="0" smtClean="0">
                <a:ea typeface="굴림체" pitchFamily="49" charset="-127"/>
              </a:rPr>
              <a:t>        </a:t>
            </a:r>
            <a:r>
              <a:rPr lang="ko-KR" altLang="en-US" sz="1100" b="1" u="sng" dirty="0" smtClean="0">
                <a:ea typeface="굴림체" pitchFamily="49" charset="-127"/>
              </a:rPr>
              <a:t>더블 </a:t>
            </a:r>
            <a:r>
              <a:rPr lang="ko-KR" altLang="en-US" sz="1100" b="1" u="sng" dirty="0">
                <a:ea typeface="굴림체" pitchFamily="49" charset="-127"/>
              </a:rPr>
              <a:t>클릭</a:t>
            </a:r>
            <a:r>
              <a:rPr lang="ko-KR" altLang="en-US" sz="1100" b="1" dirty="0">
                <a:ea typeface="굴림체" pitchFamily="49" charset="-127"/>
              </a:rPr>
              <a:t> 합니다</a:t>
            </a:r>
            <a:r>
              <a:rPr lang="en-US" altLang="ko-KR" sz="1100" b="1" dirty="0">
                <a:ea typeface="굴림체" pitchFamily="49" charset="-127"/>
              </a:rPr>
              <a:t>.</a:t>
            </a: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defRPr/>
            </a:pPr>
            <a:endParaRPr lang="en-US" altLang="ko-KR" sz="10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2000"/>
              </a:lnSpc>
              <a:spcBef>
                <a:spcPts val="600"/>
              </a:spcBef>
              <a:buSzPct val="120000"/>
              <a:buAutoNum type="circleNumDbPlain" startAt="5"/>
              <a:defRPr/>
            </a:pPr>
            <a:r>
              <a:rPr lang="ko-KR" altLang="en-US" sz="1100" b="1" dirty="0" smtClean="0">
                <a:ea typeface="굴림체" pitchFamily="49" charset="-127"/>
              </a:rPr>
              <a:t>감리회사전자제출 </a:t>
            </a:r>
            <a:r>
              <a:rPr lang="ko-KR" altLang="en-US" sz="1100" b="1" dirty="0">
                <a:ea typeface="굴림체" pitchFamily="49" charset="-127"/>
              </a:rPr>
              <a:t>화면으로 들어오면 </a:t>
            </a:r>
            <a:r>
              <a:rPr lang="en-US" altLang="ko-KR" sz="1100" b="1" dirty="0" smtClean="0">
                <a:ea typeface="굴림체" pitchFamily="49" charset="-127"/>
              </a:rPr>
              <a:t>‘</a:t>
            </a:r>
            <a:r>
              <a:rPr lang="ko-KR" altLang="en-US" sz="1100" b="1" dirty="0" smtClean="0">
                <a:ea typeface="굴림체" pitchFamily="49" charset="-127"/>
              </a:rPr>
              <a:t>조정구분</a:t>
            </a:r>
            <a:r>
              <a:rPr lang="en-US" altLang="ko-KR" sz="1100" b="1" dirty="0" smtClean="0">
                <a:ea typeface="굴림체" pitchFamily="49" charset="-127"/>
              </a:rPr>
              <a:t>’</a:t>
            </a:r>
            <a:r>
              <a:rPr lang="ko-KR" altLang="en-US" sz="1100" b="1" dirty="0" err="1" smtClean="0">
                <a:ea typeface="굴림체" pitchFamily="49" charset="-127"/>
              </a:rPr>
              <a:t>란에서</a:t>
            </a:r>
            <a:r>
              <a:rPr lang="ko-KR" altLang="en-US" sz="1100" b="1" dirty="0" smtClean="0">
                <a:ea typeface="굴림체" pitchFamily="49" charset="-127"/>
              </a:rPr>
              <a:t> </a:t>
            </a:r>
            <a:r>
              <a:rPr lang="en-US" altLang="ko-KR" sz="1100" b="1" dirty="0" smtClean="0">
                <a:ea typeface="굴림체" pitchFamily="49" charset="-127"/>
              </a:rPr>
              <a:t>&lt;</a:t>
            </a:r>
            <a:r>
              <a:rPr lang="ko-KR" altLang="en-US" sz="1100" b="1" dirty="0" smtClean="0">
                <a:ea typeface="굴림체" pitchFamily="49" charset="-127"/>
              </a:rPr>
              <a:t>법인세</a:t>
            </a:r>
            <a:r>
              <a:rPr lang="en-US" altLang="ko-KR" sz="1100" b="1" dirty="0" smtClean="0">
                <a:ea typeface="굴림체" pitchFamily="49" charset="-127"/>
              </a:rPr>
              <a:t>&gt;</a:t>
            </a:r>
            <a:r>
              <a:rPr lang="ko-KR" altLang="en-US" sz="1100" b="1" dirty="0" smtClean="0">
                <a:ea typeface="굴림체" pitchFamily="49" charset="-127"/>
              </a:rPr>
              <a:t>를 </a:t>
            </a:r>
            <a:r>
              <a:rPr lang="ko-KR" altLang="en-US" sz="1100" b="1" dirty="0">
                <a:ea typeface="굴림체" pitchFamily="49" charset="-127"/>
              </a:rPr>
              <a:t>선택하신 후 </a:t>
            </a:r>
            <a:r>
              <a:rPr lang="en-US" altLang="ko-KR" sz="1100" b="1" dirty="0" smtClean="0">
                <a:ea typeface="굴림체" pitchFamily="49" charset="-127"/>
              </a:rPr>
              <a:t>3</a:t>
            </a:r>
            <a:r>
              <a:rPr lang="ko-KR" altLang="en-US" sz="1100" b="1" dirty="0" smtClean="0">
                <a:ea typeface="굴림체" pitchFamily="49" charset="-127"/>
              </a:rPr>
              <a:t>페이지부터 </a:t>
            </a:r>
            <a:r>
              <a:rPr lang="ko-KR" altLang="en-US" sz="1100" b="1" dirty="0">
                <a:ea typeface="굴림체" pitchFamily="49" charset="-127"/>
              </a:rPr>
              <a:t>참조하여 </a:t>
            </a:r>
            <a:r>
              <a:rPr lang="ko-KR" altLang="en-US" sz="1100" b="1" dirty="0" smtClean="0">
                <a:ea typeface="굴림체" pitchFamily="49" charset="-127"/>
              </a:rPr>
              <a:t>실적회비내역서의 </a:t>
            </a:r>
            <a:r>
              <a:rPr lang="ko-KR" altLang="en-US" sz="1100" b="1" dirty="0">
                <a:ea typeface="굴림체" pitchFamily="49" charset="-127"/>
              </a:rPr>
              <a:t>작성을 진행하시면 됩니다</a:t>
            </a:r>
            <a:r>
              <a:rPr lang="en-US" altLang="ko-KR" sz="1100" b="1" dirty="0">
                <a:ea typeface="굴림체" pitchFamily="49" charset="-127"/>
              </a:rPr>
              <a:t>. </a:t>
            </a: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2000"/>
              </a:lnSpc>
              <a:spcBef>
                <a:spcPts val="600"/>
              </a:spcBef>
              <a:buSzPct val="120000"/>
              <a:defRPr/>
            </a:pPr>
            <a:r>
              <a:rPr lang="en-US" altLang="ko-KR" sz="1100" b="1" dirty="0" smtClean="0">
                <a:ea typeface="굴림체" pitchFamily="49" charset="-127"/>
              </a:rPr>
              <a:t> </a:t>
            </a:r>
          </a:p>
          <a:p>
            <a:pPr marL="228600" indent="-228600" defTabSz="1130300" eaLnBrk="0" latinLnBrk="0" hangingPunct="0">
              <a:lnSpc>
                <a:spcPts val="2000"/>
              </a:lnSpc>
              <a:spcBef>
                <a:spcPts val="600"/>
              </a:spcBef>
              <a:buSzPct val="120000"/>
              <a:buAutoNum type="circleNumDbPlain" startAt="5"/>
              <a:defRPr/>
            </a:pP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buAutoNum type="circleNumDbPlain" startAt="5"/>
              <a:defRPr/>
            </a:pP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buAutoNum type="circleNumDbPlain" startAt="5"/>
              <a:defRPr/>
            </a:pPr>
            <a:endParaRPr lang="en-US" altLang="ko-KR" sz="1100" b="1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680"/>
              </a:lnSpc>
              <a:spcBef>
                <a:spcPts val="600"/>
              </a:spcBef>
              <a:buSzPct val="120000"/>
              <a:buAutoNum type="circleNumDbPlain" startAt="5"/>
              <a:defRPr/>
            </a:pPr>
            <a:endParaRPr lang="en-US" altLang="ko-KR" sz="500" b="1" dirty="0" smtClean="0">
              <a:ea typeface="굴림체" pitchFamily="49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1116013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3077" name="_x132020776" descr="EMB00002c6805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0" y="122238"/>
            <a:ext cx="180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Title_inp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3" y="1228725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04813" y="593725"/>
            <a:ext cx="3983037" cy="449263"/>
            <a:chOff x="1685" y="2090"/>
            <a:chExt cx="6273" cy="708"/>
          </a:xfrm>
        </p:grpSpPr>
        <p:pic>
          <p:nvPicPr>
            <p:cNvPr id="3095" name="Picture 8" descr="Title_B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6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04813" y="684213"/>
            <a:ext cx="39608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ko-KR" altLang="en-US" sz="1400" dirty="0">
                <a:solidFill>
                  <a:srgbClr val="F2F2F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감리프로그램의 실행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</a:endParaRP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2116138" y="8623300"/>
            <a:ext cx="1600200" cy="48577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F47FD1C2-30FE-4249-90EB-D822C6BE69A4}" type="slidenum">
              <a:rPr lang="ko-KR" altLang="en-US" smtClean="0"/>
              <a:pPr>
                <a:defRPr/>
              </a:pPr>
              <a:t>2</a:t>
            </a:fld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3082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190912" tIns="149258" rIns="86778" bIns="45125" anchor="ctr">
            <a:spAutoFit/>
          </a:bodyPr>
          <a:lstStyle/>
          <a:p>
            <a:endParaRPr lang="ko-KR" altLang="en-US"/>
          </a:p>
        </p:txBody>
      </p:sp>
      <p:sp>
        <p:nvSpPr>
          <p:cNvPr id="3083" name="Rectangle 1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190912" tIns="149258" rIns="86778" bIns="45125" anchor="ctr">
            <a:spAutoFit/>
          </a:bodyPr>
          <a:lstStyle/>
          <a:p>
            <a:endParaRPr lang="ko-KR" altLang="en-US"/>
          </a:p>
        </p:txBody>
      </p:sp>
      <p:grpSp>
        <p:nvGrpSpPr>
          <p:cNvPr id="5" name="그룹 29"/>
          <p:cNvGrpSpPr/>
          <p:nvPr/>
        </p:nvGrpSpPr>
        <p:grpSpPr>
          <a:xfrm>
            <a:off x="836712" y="2987824"/>
            <a:ext cx="1944216" cy="936104"/>
            <a:chOff x="1628800" y="3059832"/>
            <a:chExt cx="3456384" cy="11521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6642" t="24407" r="31585" b="53223"/>
            <a:stretch>
              <a:fillRect/>
            </a:stretch>
          </p:blipFill>
          <p:spPr bwMode="auto">
            <a:xfrm>
              <a:off x="1628800" y="3059832"/>
              <a:ext cx="345638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_x31116704"/>
            <p:cNvSpPr>
              <a:spLocks noChangeArrowheads="1"/>
            </p:cNvSpPr>
            <p:nvPr/>
          </p:nvSpPr>
          <p:spPr bwMode="auto">
            <a:xfrm>
              <a:off x="3573016" y="3059832"/>
              <a:ext cx="1152128" cy="216024"/>
            </a:xfrm>
            <a:prstGeom prst="rect">
              <a:avLst/>
            </a:prstGeom>
            <a:noFill/>
            <a:ln w="35941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2" name="Picture 2" descr="C:\Users\감리4\Desktop\주요업무\기타사항\김민주\칼무리\K-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2856" y="1907704"/>
            <a:ext cx="576064" cy="601858"/>
          </a:xfrm>
          <a:prstGeom prst="rect">
            <a:avLst/>
          </a:prstGeom>
          <a:noFill/>
        </p:spPr>
      </p:pic>
      <p:pic>
        <p:nvPicPr>
          <p:cNvPr id="6" name="Picture 2" descr="C:\Users\감리4\Desktop\주요업무\기타사항\김민주\칼무리\K-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9080" y="4355976"/>
            <a:ext cx="2016224" cy="223224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6712" y="7164288"/>
            <a:ext cx="5256584" cy="152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476250" y="1476374"/>
            <a:ext cx="5905078" cy="7205892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>
              <a:lnSpc>
                <a:spcPct val="150000"/>
              </a:lnSpc>
              <a:buFontTx/>
              <a:buChar char="-"/>
            </a:pPr>
            <a:r>
              <a:rPr lang="ko-KR" altLang="en-US" sz="1100" u="sng" dirty="0" smtClean="0"/>
              <a:t>조정실적이 전혀 없는 회원은 감리프로그램의 </a:t>
            </a:r>
            <a:r>
              <a:rPr lang="en-US" altLang="ko-KR" sz="1100" u="sng" dirty="0" smtClean="0"/>
              <a:t>&lt;</a:t>
            </a:r>
            <a:r>
              <a:rPr lang="ko-KR" altLang="en-US" sz="1100" u="sng" dirty="0" smtClean="0"/>
              <a:t>감리회사전자제출</a:t>
            </a:r>
            <a:r>
              <a:rPr lang="en-US" altLang="ko-KR" sz="1100" u="sng" dirty="0" smtClean="0"/>
              <a:t>&gt;</a:t>
            </a:r>
            <a:r>
              <a:rPr lang="ko-KR" altLang="en-US" sz="1100" u="sng" dirty="0" smtClean="0"/>
              <a:t>메뉴 상단의 </a:t>
            </a:r>
            <a:r>
              <a:rPr lang="en-US" altLang="ko-KR" sz="1100" u="sng" dirty="0" smtClean="0"/>
              <a:t>&lt;</a:t>
            </a:r>
            <a:r>
              <a:rPr lang="ko-KR" altLang="en-US" sz="1100" u="sng" dirty="0" err="1" smtClean="0"/>
              <a:t>해당없음</a:t>
            </a:r>
            <a:r>
              <a:rPr lang="en-US" altLang="ko-KR" sz="1100" u="sng" dirty="0" smtClean="0"/>
              <a:t>&gt; </a:t>
            </a:r>
            <a:r>
              <a:rPr lang="ko-KR" altLang="en-US" sz="1100" u="sng" dirty="0" smtClean="0"/>
              <a:t>버튼을 클릭하여 </a:t>
            </a:r>
            <a:r>
              <a:rPr lang="en-US" altLang="ko-KR" sz="1100" u="sng" dirty="0" smtClean="0"/>
              <a:t>‘</a:t>
            </a:r>
            <a:r>
              <a:rPr lang="ko-KR" altLang="en-US" sz="1100" u="sng" dirty="0" err="1" smtClean="0"/>
              <a:t>실적없음</a:t>
            </a:r>
            <a:r>
              <a:rPr lang="en-US" altLang="ko-KR" sz="1100" u="sng" dirty="0" smtClean="0"/>
              <a:t>’</a:t>
            </a:r>
            <a:r>
              <a:rPr lang="ko-KR" altLang="en-US" sz="1100" u="sng" dirty="0" smtClean="0"/>
              <a:t>을 반드시 신고하여야 </a:t>
            </a:r>
            <a:r>
              <a:rPr lang="ko-KR" altLang="en-US" sz="1100" u="sng" dirty="0"/>
              <a:t>합니다</a:t>
            </a:r>
            <a:r>
              <a:rPr lang="en-US" altLang="ko-KR" sz="1100" u="sng" dirty="0"/>
              <a:t>. </a:t>
            </a:r>
            <a:endParaRPr lang="ko-KR" altLang="en-US" sz="1100" u="sng" dirty="0"/>
          </a:p>
          <a:p>
            <a:pPr marL="228600" indent="-228600" defTabSz="1130300">
              <a:lnSpc>
                <a:spcPct val="150000"/>
              </a:lnSpc>
              <a:buFontTx/>
              <a:buChar char="-"/>
            </a:pPr>
            <a:r>
              <a:rPr lang="ko-KR" altLang="en-US" sz="1100" dirty="0" smtClean="0"/>
              <a:t>조정실적이 있는 회원이 </a:t>
            </a:r>
            <a:r>
              <a:rPr lang="en-US" altLang="ko-KR" sz="1100" dirty="0" smtClean="0"/>
              <a:t>&lt;</a:t>
            </a:r>
            <a:r>
              <a:rPr lang="ko-KR" altLang="en-US" sz="1100" dirty="0" err="1" smtClean="0"/>
              <a:t>해당없음</a:t>
            </a:r>
            <a:r>
              <a:rPr lang="en-US" altLang="ko-KR" sz="1100" dirty="0" smtClean="0"/>
              <a:t>&gt; </a:t>
            </a:r>
            <a:r>
              <a:rPr lang="ko-KR" altLang="en-US" sz="1100" dirty="0" smtClean="0"/>
              <a:t>버튼을 잘못 클릭한 경우 상단의 </a:t>
            </a:r>
            <a:r>
              <a:rPr lang="en-US" altLang="ko-KR" sz="1100" dirty="0" smtClean="0"/>
              <a:t>&lt;</a:t>
            </a:r>
            <a:r>
              <a:rPr lang="ko-KR" altLang="en-US" sz="1100" dirty="0" err="1" smtClean="0"/>
              <a:t>해당없음</a:t>
            </a:r>
            <a:r>
              <a:rPr lang="ko-KR" altLang="en-US" sz="1100" dirty="0" smtClean="0"/>
              <a:t> 취소</a:t>
            </a:r>
            <a:r>
              <a:rPr lang="en-US" altLang="ko-KR" sz="1100" dirty="0" smtClean="0"/>
              <a:t>&gt; </a:t>
            </a:r>
            <a:r>
              <a:rPr lang="ko-KR" altLang="en-US" sz="1100" dirty="0" smtClean="0"/>
              <a:t>버튼을 클릭하면 실적회비내역서 작성이 가능합니다</a:t>
            </a:r>
            <a:r>
              <a:rPr lang="en-US" altLang="ko-KR" sz="1100" dirty="0" smtClean="0"/>
              <a:t>.</a:t>
            </a:r>
            <a:endParaRPr lang="en-US" altLang="ko-KR" sz="11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endParaRPr lang="en-US" altLang="ko-KR" sz="1400" b="1" dirty="0" smtClean="0"/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r>
              <a:rPr lang="en-US" altLang="ko-KR" sz="1400" b="1" dirty="0" smtClean="0"/>
              <a:t>2</a:t>
            </a:r>
            <a:r>
              <a:rPr lang="en-US" altLang="ko-KR" sz="1400" b="1" dirty="0"/>
              <a:t>. </a:t>
            </a:r>
            <a:r>
              <a:rPr lang="ko-KR" altLang="en-US" sz="1400" b="1" dirty="0" smtClean="0"/>
              <a:t>조정 </a:t>
            </a:r>
            <a:r>
              <a:rPr lang="ko-KR" altLang="en-US" sz="1400" b="1" dirty="0"/>
              <a:t>실적이  있는 </a:t>
            </a:r>
            <a:r>
              <a:rPr lang="ko-KR" altLang="en-US" sz="1400" b="1" dirty="0" smtClean="0"/>
              <a:t>경우</a:t>
            </a:r>
            <a:endParaRPr lang="en-US" altLang="ko-KR" sz="1400" b="1" dirty="0" smtClean="0"/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endParaRPr lang="en-US" altLang="ko-KR" sz="200" dirty="0"/>
          </a:p>
          <a:p>
            <a:pPr marL="228600" indent="-228600" defTabSz="1130300">
              <a:lnSpc>
                <a:spcPct val="150000"/>
              </a:lnSpc>
              <a:buFontTx/>
              <a:buChar char="-"/>
            </a:pPr>
            <a:r>
              <a:rPr lang="ko-KR" altLang="en-US" sz="1100" u="sng" dirty="0" smtClean="0"/>
              <a:t>전년도에 실적회비내역서를 전자신고 한 경우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  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①</a:t>
            </a:r>
            <a:r>
              <a:rPr lang="ko-KR" altLang="en-US" sz="1100" dirty="0" smtClean="0"/>
              <a:t>전년도 </a:t>
            </a:r>
            <a:r>
              <a:rPr lang="ko-KR" altLang="en-US" sz="1100" dirty="0" err="1" smtClean="0"/>
              <a:t>보수액계산내역서</a:t>
            </a:r>
            <a:r>
              <a:rPr lang="ko-KR" altLang="en-US" sz="1100" dirty="0" smtClean="0"/>
              <a:t> 불러오기 클릭 후 변경된 내용을 입력 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업체추가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삭제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금액 수정</a:t>
            </a:r>
            <a:r>
              <a:rPr lang="en-US" altLang="ko-KR" sz="1100" dirty="0" smtClean="0"/>
              <a:t>)</a:t>
            </a:r>
          </a:p>
          <a:p>
            <a:pPr marL="228600" indent="-228600" defTabSz="1130300">
              <a:lnSpc>
                <a:spcPct val="150000"/>
              </a:lnSpc>
            </a:pP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    * </a:t>
            </a:r>
            <a:r>
              <a:rPr lang="ko-KR" altLang="en-US" sz="1100" dirty="0" smtClean="0"/>
              <a:t>추가 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추가할 수임업체를 맨 </a:t>
            </a:r>
            <a:r>
              <a:rPr lang="ko-KR" altLang="en-US" sz="1100" dirty="0" err="1" smtClean="0"/>
              <a:t>마지막줄에</a:t>
            </a:r>
            <a:r>
              <a:rPr lang="ko-KR" altLang="en-US" sz="1100" dirty="0" smtClean="0"/>
              <a:t> 입력  </a:t>
            </a:r>
            <a:endParaRPr lang="en-US" altLang="ko-KR" sz="1100" dirty="0" smtClean="0"/>
          </a:p>
          <a:p>
            <a:pPr marL="228600" indent="-228600" defTabSz="1130300">
              <a:lnSpc>
                <a:spcPct val="150000"/>
              </a:lnSpc>
            </a:pPr>
            <a:r>
              <a:rPr lang="en-US" altLang="ko-KR" sz="1100" b="1" dirty="0" smtClean="0">
                <a:latin typeface="굴림" pitchFamily="50" charset="-127"/>
              </a:rPr>
              <a:t>      </a:t>
            </a:r>
            <a:r>
              <a:rPr lang="en-US" altLang="ko-KR" sz="1100" dirty="0" smtClean="0">
                <a:latin typeface="굴림" pitchFamily="50" charset="-127"/>
              </a:rPr>
              <a:t>*  </a:t>
            </a:r>
            <a:r>
              <a:rPr lang="ko-KR" altLang="en-US" sz="1100" dirty="0" smtClean="0">
                <a:latin typeface="굴림" pitchFamily="50" charset="-127"/>
              </a:rPr>
              <a:t>삭제 </a:t>
            </a:r>
            <a:r>
              <a:rPr lang="en-US" altLang="ko-KR" sz="1100" dirty="0" smtClean="0">
                <a:latin typeface="굴림" pitchFamily="50" charset="-127"/>
              </a:rPr>
              <a:t>: ②</a:t>
            </a:r>
            <a:r>
              <a:rPr lang="ko-KR" altLang="en-US" sz="1100" dirty="0" smtClean="0">
                <a:latin typeface="굴림" pitchFamily="50" charset="-127"/>
              </a:rPr>
              <a:t>삭제할 업체의 수임구분 앞 박스에 체크 </a:t>
            </a:r>
            <a:r>
              <a:rPr lang="en-US" altLang="ko-KR" sz="1100" dirty="0" smtClean="0">
                <a:latin typeface="굴림" pitchFamily="50" charset="-127"/>
              </a:rPr>
              <a:t>-&gt;</a:t>
            </a:r>
            <a:r>
              <a:rPr lang="ko-KR" altLang="en-US" sz="1100" dirty="0" smtClean="0">
                <a:latin typeface="굴림" pitchFamily="50" charset="-127"/>
              </a:rPr>
              <a:t> </a:t>
            </a:r>
            <a:r>
              <a:rPr lang="en-US" altLang="ko-KR" sz="1100" dirty="0" smtClean="0">
                <a:latin typeface="굴림" pitchFamily="50" charset="-127"/>
              </a:rPr>
              <a:t>③</a:t>
            </a:r>
            <a:r>
              <a:rPr lang="ko-KR" altLang="en-US" sz="1100" dirty="0" smtClean="0">
                <a:latin typeface="굴림" pitchFamily="50" charset="-127"/>
              </a:rPr>
              <a:t>상단 삭제버튼 클릭</a:t>
            </a:r>
            <a:endParaRPr lang="en-US" altLang="ko-KR" sz="1100" dirty="0" smtClean="0">
              <a:latin typeface="굴림" pitchFamily="50" charset="-127"/>
            </a:endParaRPr>
          </a:p>
          <a:p>
            <a:pPr marL="228600" indent="-228600" defTabSz="1130300">
              <a:lnSpc>
                <a:spcPct val="150000"/>
              </a:lnSpc>
            </a:pPr>
            <a:r>
              <a:rPr lang="en-US" altLang="ko-KR" sz="1100" b="1" dirty="0" smtClean="0"/>
              <a:t>      </a:t>
            </a:r>
            <a:r>
              <a:rPr lang="en-US" altLang="ko-KR" sz="1100" dirty="0" smtClean="0">
                <a:latin typeface="굴림" pitchFamily="50" charset="-127"/>
              </a:rPr>
              <a:t>* </a:t>
            </a:r>
            <a:r>
              <a:rPr lang="ko-KR" altLang="en-US" sz="1100" dirty="0" smtClean="0">
                <a:latin typeface="굴림" pitchFamily="50" charset="-127"/>
              </a:rPr>
              <a:t>수정 </a:t>
            </a:r>
            <a:r>
              <a:rPr lang="en-US" altLang="ko-KR" sz="1100" dirty="0" smtClean="0">
                <a:latin typeface="굴림" pitchFamily="50" charset="-127"/>
              </a:rPr>
              <a:t>: </a:t>
            </a:r>
            <a:r>
              <a:rPr lang="ko-KR" altLang="en-US" sz="1100" dirty="0" smtClean="0">
                <a:latin typeface="굴림" pitchFamily="50" charset="-127"/>
              </a:rPr>
              <a:t>수정할 내용을 클릭 후 다시 입력</a:t>
            </a:r>
            <a:endParaRPr lang="en-US" altLang="ko-KR" sz="1100" dirty="0" smtClean="0">
              <a:latin typeface="굴림" pitchFamily="50" charset="-127"/>
            </a:endParaRPr>
          </a:p>
          <a:p>
            <a:pPr marL="228600" indent="-228600" defTabSz="1130300">
              <a:lnSpc>
                <a:spcPct val="150000"/>
              </a:lnSpc>
            </a:pPr>
            <a:endParaRPr lang="en-US" altLang="ko-KR" sz="1100" dirty="0" smtClean="0"/>
          </a:p>
          <a:p>
            <a:pPr marL="228600" indent="-228600" defTabSz="1130300">
              <a:lnSpc>
                <a:spcPct val="150000"/>
              </a:lnSpc>
            </a:pPr>
            <a:endParaRPr lang="en-US" altLang="ko-KR" sz="1100" dirty="0" smtClean="0"/>
          </a:p>
          <a:p>
            <a:pPr marL="228600" indent="-228600" defTabSz="1130300">
              <a:lnSpc>
                <a:spcPct val="150000"/>
              </a:lnSpc>
            </a:pPr>
            <a:endParaRPr lang="en-US" altLang="ko-KR" sz="1100" dirty="0" smtClean="0"/>
          </a:p>
          <a:p>
            <a:pPr marL="228600" indent="-228600" defTabSz="1130300">
              <a:lnSpc>
                <a:spcPct val="150000"/>
              </a:lnSpc>
            </a:pPr>
            <a:endParaRPr lang="en-US" altLang="ko-KR" sz="1100" dirty="0" smtClean="0"/>
          </a:p>
          <a:p>
            <a:pPr marL="228600" indent="-228600" defTabSz="1130300">
              <a:lnSpc>
                <a:spcPct val="150000"/>
              </a:lnSpc>
            </a:pPr>
            <a:endParaRPr lang="en-US" altLang="ko-KR" sz="1100" dirty="0" smtClean="0"/>
          </a:p>
          <a:p>
            <a:pPr marL="228600" indent="-228600" defTabSz="1130300"/>
            <a:endParaRPr lang="en-US" altLang="ko-KR" sz="1100" dirty="0" smtClean="0"/>
          </a:p>
          <a:p>
            <a:pPr marL="228600" indent="-228600" defTabSz="1130300">
              <a:lnSpc>
                <a:spcPct val="150000"/>
              </a:lnSpc>
            </a:pPr>
            <a:r>
              <a:rPr lang="en-US" altLang="ko-KR" sz="1100" dirty="0" smtClean="0"/>
              <a:t>-  </a:t>
            </a:r>
            <a:r>
              <a:rPr lang="ko-KR" altLang="en-US" sz="1100" dirty="0" smtClean="0"/>
              <a:t> </a:t>
            </a:r>
            <a:r>
              <a:rPr lang="ko-KR" altLang="en-US" sz="1100" u="sng" dirty="0" smtClean="0"/>
              <a:t>전년도에 실적회비내역서를 전자신고 하지 않은 경우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 다음 페이지</a:t>
            </a:r>
            <a:r>
              <a:rPr lang="en-US" altLang="ko-KR" sz="1100" dirty="0" smtClean="0"/>
              <a:t>(4</a:t>
            </a:r>
            <a:r>
              <a:rPr lang="ko-KR" altLang="en-US" sz="1100" dirty="0" smtClean="0"/>
              <a:t>페이지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부터 참조하여 작업을 진행하시기 바랍니다</a:t>
            </a:r>
            <a:r>
              <a:rPr lang="en-US" altLang="ko-KR" sz="1100" dirty="0" smtClean="0"/>
              <a:t>.</a:t>
            </a:r>
            <a:endParaRPr lang="en-US" altLang="ko-KR" dirty="0" smtClean="0"/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1116013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4101" name="_x132020776" descr="EMB00002c6805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0" y="122238"/>
            <a:ext cx="180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Title_inp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3" y="1228725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4813" y="593725"/>
            <a:ext cx="2592387" cy="449263"/>
            <a:chOff x="1685" y="2090"/>
            <a:chExt cx="6273" cy="708"/>
          </a:xfrm>
        </p:grpSpPr>
        <p:pic>
          <p:nvPicPr>
            <p:cNvPr id="4111" name="Picture 8" descr="Title_B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04813" y="684213"/>
            <a:ext cx="39608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ko-KR" altLang="en-US" sz="1400" dirty="0">
                <a:solidFill>
                  <a:srgbClr val="F2F2F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감리회사 전자제출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</a:endParaRP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1828800" y="8550275"/>
            <a:ext cx="1600200" cy="48577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02A77EBC-FFDA-467F-866E-44D4A430ECBA}" type="slidenum">
              <a:rPr lang="ko-KR" altLang="en-US" smtClean="0"/>
              <a:pPr>
                <a:defRPr/>
              </a:pPr>
              <a:t>3</a:t>
            </a:fld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620688" y="1835696"/>
            <a:ext cx="2587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/>
              <a:t>1. </a:t>
            </a:r>
            <a:r>
              <a:rPr lang="ko-KR" altLang="en-US" sz="1400" b="1" dirty="0" smtClean="0"/>
              <a:t>조정 실적이 전혀 없는 </a:t>
            </a:r>
            <a:r>
              <a:rPr lang="ko-KR" altLang="en-US" sz="1400" b="1" dirty="0"/>
              <a:t>경우</a:t>
            </a:r>
          </a:p>
        </p:txBody>
      </p: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190912" tIns="149258" rIns="86778" bIns="45125" anchor="ctr">
            <a:spAutoFit/>
          </a:bodyPr>
          <a:lstStyle/>
          <a:p>
            <a:endParaRPr lang="ko-KR" altLang="en-US"/>
          </a:p>
        </p:txBody>
      </p:sp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190912" tIns="149258" rIns="86778" bIns="45125" anchor="ctr"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688" y="3275856"/>
            <a:ext cx="56886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688" y="6660232"/>
            <a:ext cx="56886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6672" y="7596336"/>
            <a:ext cx="3127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</a:rPr>
              <a:t>②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2420888" y="6876256"/>
            <a:ext cx="3127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③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725144" y="7236296"/>
            <a:ext cx="3257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①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3"/>
          <p:cNvGrpSpPr/>
          <p:nvPr/>
        </p:nvGrpSpPr>
        <p:grpSpPr>
          <a:xfrm>
            <a:off x="372338" y="2422044"/>
            <a:ext cx="5959842" cy="2161004"/>
            <a:chOff x="372338" y="2422044"/>
            <a:chExt cx="5959842" cy="2161004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2872" y="2483768"/>
              <a:ext cx="5779308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_x31116704"/>
            <p:cNvSpPr>
              <a:spLocks noChangeArrowheads="1"/>
            </p:cNvSpPr>
            <p:nvPr/>
          </p:nvSpPr>
          <p:spPr bwMode="auto">
            <a:xfrm>
              <a:off x="1519457" y="2866668"/>
              <a:ext cx="579492" cy="12052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TextBox 16"/>
            <p:cNvSpPr txBox="1">
              <a:spLocks noChangeArrowheads="1"/>
            </p:cNvSpPr>
            <p:nvPr/>
          </p:nvSpPr>
          <p:spPr bwMode="auto">
            <a:xfrm>
              <a:off x="1665054" y="2961536"/>
              <a:ext cx="3127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 dirty="0">
                  <a:solidFill>
                    <a:srgbClr val="FF0000"/>
                  </a:solidFill>
                </a:rPr>
                <a:t>①</a:t>
              </a:r>
            </a:p>
          </p:txBody>
        </p:sp>
        <p:sp>
          <p:nvSpPr>
            <p:cNvPr id="43" name="_x31116704"/>
            <p:cNvSpPr>
              <a:spLocks noChangeArrowheads="1"/>
            </p:cNvSpPr>
            <p:nvPr/>
          </p:nvSpPr>
          <p:spPr bwMode="auto">
            <a:xfrm>
              <a:off x="5463893" y="3215660"/>
              <a:ext cx="288032" cy="6480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_x31116704"/>
            <p:cNvSpPr>
              <a:spLocks noChangeArrowheads="1"/>
            </p:cNvSpPr>
            <p:nvPr/>
          </p:nvSpPr>
          <p:spPr bwMode="auto">
            <a:xfrm>
              <a:off x="635928" y="3522360"/>
              <a:ext cx="3945200" cy="3600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_x31116704"/>
            <p:cNvSpPr>
              <a:spLocks noChangeArrowheads="1"/>
            </p:cNvSpPr>
            <p:nvPr/>
          </p:nvSpPr>
          <p:spPr bwMode="auto">
            <a:xfrm>
              <a:off x="5175860" y="3215660"/>
              <a:ext cx="288032" cy="6473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TextBox 16"/>
            <p:cNvSpPr txBox="1">
              <a:spLocks noChangeArrowheads="1"/>
            </p:cNvSpPr>
            <p:nvPr/>
          </p:nvSpPr>
          <p:spPr bwMode="auto">
            <a:xfrm>
              <a:off x="5156780" y="2829332"/>
              <a:ext cx="3129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③</a:t>
              </a:r>
              <a:endParaRPr lang="ko-KR" altLang="en-US" sz="1000" b="1" dirty="0">
                <a:solidFill>
                  <a:srgbClr val="FF0000"/>
                </a:solidFill>
                <a:latin typeface="굴림" pitchFamily="50" charset="-127"/>
              </a:endParaRPr>
            </a:p>
          </p:txBody>
        </p:sp>
        <p:cxnSp>
          <p:nvCxnSpPr>
            <p:cNvPr id="47" name="직선 화살표 연결선 46"/>
            <p:cNvCxnSpPr/>
            <p:nvPr/>
          </p:nvCxnSpPr>
          <p:spPr>
            <a:xfrm flipV="1">
              <a:off x="1412776" y="3875544"/>
              <a:ext cx="174" cy="14401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25"/>
            <p:cNvSpPr txBox="1">
              <a:spLocks noChangeArrowheads="1"/>
            </p:cNvSpPr>
            <p:nvPr/>
          </p:nvSpPr>
          <p:spPr bwMode="auto">
            <a:xfrm>
              <a:off x="620688" y="4019560"/>
              <a:ext cx="1872208" cy="52322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900" b="1" dirty="0" smtClean="0"/>
                <a:t>수임하고 </a:t>
              </a:r>
              <a:r>
                <a:rPr lang="ko-KR" altLang="en-US" sz="900" b="1" dirty="0"/>
                <a:t>계신 모든 업체</a:t>
              </a:r>
              <a:r>
                <a:rPr lang="ko-KR" altLang="en-US" sz="900" dirty="0"/>
                <a:t>에 </a:t>
              </a:r>
              <a:r>
                <a:rPr lang="ko-KR" altLang="en-US" sz="900" dirty="0" smtClean="0"/>
                <a:t>대하여  비고란을 제외한 모든 입력란을 다 입력하여 줍니다</a:t>
              </a:r>
              <a:r>
                <a:rPr lang="en-US" altLang="ko-KR" sz="900" dirty="0" smtClean="0"/>
                <a:t>.</a:t>
              </a:r>
            </a:p>
          </p:txBody>
        </p:sp>
        <p:cxnSp>
          <p:nvCxnSpPr>
            <p:cNvPr id="51" name="직선 화살표 연결선 50"/>
            <p:cNvCxnSpPr/>
            <p:nvPr/>
          </p:nvCxnSpPr>
          <p:spPr>
            <a:xfrm flipV="1">
              <a:off x="4804772" y="3779912"/>
              <a:ext cx="352420" cy="3389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3220596" y="4118848"/>
              <a:ext cx="1656209" cy="3693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900" dirty="0"/>
                <a:t> </a:t>
              </a:r>
              <a:r>
                <a:rPr lang="ko-KR" altLang="en-US" sz="900" b="1" dirty="0"/>
                <a:t>감리부본을 제출할 </a:t>
              </a:r>
              <a:r>
                <a:rPr lang="en-US" altLang="ko-KR" sz="900" b="1" dirty="0"/>
                <a:t>2</a:t>
              </a:r>
              <a:r>
                <a:rPr lang="ko-KR" altLang="en-US" sz="900" b="1" dirty="0"/>
                <a:t>업체만</a:t>
              </a:r>
              <a:endParaRPr lang="en-US" altLang="ko-KR" sz="900" b="1" dirty="0"/>
            </a:p>
            <a:p>
              <a:r>
                <a:rPr lang="en-US" altLang="ko-KR" sz="900" b="1" dirty="0"/>
                <a:t> YES</a:t>
              </a:r>
              <a:r>
                <a:rPr lang="ko-KR" altLang="en-US" sz="900" b="1" dirty="0"/>
                <a:t>로 </a:t>
              </a:r>
              <a:r>
                <a:rPr lang="ko-KR" altLang="en-US" sz="900" b="1" dirty="0" smtClean="0"/>
                <a:t>표시</a:t>
              </a:r>
              <a:r>
                <a:rPr lang="ko-KR" altLang="en-US" sz="900" dirty="0" smtClean="0"/>
                <a:t>하시면 됩니다</a:t>
              </a:r>
              <a:r>
                <a:rPr lang="en-US" altLang="ko-KR" sz="900" dirty="0" smtClean="0"/>
                <a:t>.</a:t>
              </a:r>
              <a:endParaRPr lang="ko-KR" altLang="en-US" sz="900" dirty="0"/>
            </a:p>
          </p:txBody>
        </p:sp>
        <p:sp>
          <p:nvSpPr>
            <p:cNvPr id="53" name="_x31116704"/>
            <p:cNvSpPr>
              <a:spLocks noChangeArrowheads="1"/>
            </p:cNvSpPr>
            <p:nvPr/>
          </p:nvSpPr>
          <p:spPr bwMode="auto">
            <a:xfrm>
              <a:off x="5909311" y="2665121"/>
              <a:ext cx="418678" cy="1219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TextBox 16"/>
            <p:cNvSpPr txBox="1">
              <a:spLocks noChangeArrowheads="1"/>
            </p:cNvSpPr>
            <p:nvPr/>
          </p:nvSpPr>
          <p:spPr bwMode="auto">
            <a:xfrm>
              <a:off x="5958482" y="2422044"/>
              <a:ext cx="3127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FF0000"/>
                  </a:solidFill>
                </a:rPr>
                <a:t>⑦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16"/>
            <p:cNvSpPr txBox="1">
              <a:spLocks noChangeArrowheads="1"/>
            </p:cNvSpPr>
            <p:nvPr/>
          </p:nvSpPr>
          <p:spPr bwMode="auto">
            <a:xfrm>
              <a:off x="5444812" y="2839616"/>
              <a:ext cx="3113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FF0000"/>
                  </a:solidFill>
                </a:rPr>
                <a:t>④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3364612" y="2893103"/>
              <a:ext cx="193164" cy="947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3042672" y="2893103"/>
              <a:ext cx="193164" cy="947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8" name="직선 화살표 연결선 57"/>
            <p:cNvCxnSpPr/>
            <p:nvPr/>
          </p:nvCxnSpPr>
          <p:spPr>
            <a:xfrm flipH="1" flipV="1">
              <a:off x="5589042" y="3859193"/>
              <a:ext cx="72206" cy="21602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25"/>
            <p:cNvSpPr txBox="1">
              <a:spLocks noChangeArrowheads="1"/>
            </p:cNvSpPr>
            <p:nvPr/>
          </p:nvSpPr>
          <p:spPr bwMode="auto">
            <a:xfrm>
              <a:off x="5013176" y="4075217"/>
              <a:ext cx="1224135" cy="5078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900" b="1" dirty="0" smtClean="0"/>
                <a:t>감리부본을 전자로 </a:t>
              </a:r>
              <a:endParaRPr lang="en-US" altLang="ko-KR" sz="900" b="1" dirty="0" smtClean="0"/>
            </a:p>
            <a:p>
              <a:r>
                <a:rPr lang="ko-KR" altLang="en-US" sz="900" b="1" dirty="0" smtClean="0"/>
                <a:t>제출할지 서면으로 </a:t>
              </a:r>
              <a:endParaRPr lang="en-US" altLang="ko-KR" sz="900" b="1" dirty="0" smtClean="0"/>
            </a:p>
            <a:p>
              <a:r>
                <a:rPr lang="ko-KR" altLang="en-US" sz="900" b="1" dirty="0" smtClean="0"/>
                <a:t>제출할지 선택</a:t>
              </a:r>
              <a:endParaRPr lang="ko-KR" altLang="en-US" sz="900" b="1" dirty="0"/>
            </a:p>
          </p:txBody>
        </p:sp>
        <p:sp>
          <p:nvSpPr>
            <p:cNvPr id="60" name="_x31116704"/>
            <p:cNvSpPr>
              <a:spLocks noChangeArrowheads="1"/>
            </p:cNvSpPr>
            <p:nvPr/>
          </p:nvSpPr>
          <p:spPr bwMode="auto">
            <a:xfrm>
              <a:off x="5759544" y="3215660"/>
              <a:ext cx="360040" cy="6480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TextBox 16"/>
            <p:cNvSpPr txBox="1">
              <a:spLocks noChangeArrowheads="1"/>
            </p:cNvSpPr>
            <p:nvPr/>
          </p:nvSpPr>
          <p:spPr bwMode="auto">
            <a:xfrm>
              <a:off x="5781992" y="2839899"/>
              <a:ext cx="3113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FF0000"/>
                  </a:solidFill>
                </a:rPr>
                <a:t>⑤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16"/>
            <p:cNvSpPr txBox="1">
              <a:spLocks noChangeArrowheads="1"/>
            </p:cNvSpPr>
            <p:nvPr/>
          </p:nvSpPr>
          <p:spPr bwMode="auto">
            <a:xfrm>
              <a:off x="372338" y="3969648"/>
              <a:ext cx="3127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476250" y="1473903"/>
            <a:ext cx="5905500" cy="6914521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r>
              <a:rPr lang="en-US" altLang="ko-KR" sz="1400" b="1" dirty="0" smtClean="0">
                <a:ea typeface="굴림체" pitchFamily="49" charset="-127"/>
              </a:rPr>
              <a:t>1</a:t>
            </a:r>
            <a:r>
              <a:rPr lang="en-US" altLang="ko-KR" sz="1400" b="1" dirty="0">
                <a:ea typeface="굴림체" pitchFamily="49" charset="-127"/>
              </a:rPr>
              <a:t>. </a:t>
            </a:r>
            <a:r>
              <a:rPr lang="ko-KR" altLang="en-US" sz="1400" b="1" dirty="0" smtClean="0">
                <a:ea typeface="굴림체" pitchFamily="49" charset="-127"/>
              </a:rPr>
              <a:t>실적회비내역서 </a:t>
            </a:r>
            <a:r>
              <a:rPr lang="ko-KR" altLang="en-US" sz="1400" b="1" dirty="0">
                <a:ea typeface="굴림체" pitchFamily="49" charset="-127"/>
              </a:rPr>
              <a:t>작성</a:t>
            </a:r>
            <a:endParaRPr lang="en-US" altLang="ko-KR" sz="1400" b="1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r>
              <a:rPr lang="en-US" altLang="ko-KR" sz="1100" b="1" dirty="0">
                <a:ea typeface="굴림체" pitchFamily="49" charset="-127"/>
              </a:rPr>
              <a:t>1) </a:t>
            </a:r>
            <a:r>
              <a:rPr lang="ko-KR" altLang="en-US" b="1" dirty="0">
                <a:solidFill>
                  <a:srgbClr val="000000"/>
                </a:solidFill>
                <a:ea typeface="굴림체" pitchFamily="49" charset="-127"/>
              </a:rPr>
              <a:t>감리회사전자제출 화면에서 직접 입력하는 방법</a:t>
            </a:r>
            <a:endParaRPr lang="en-US" altLang="ko-KR" sz="1100" b="1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AutoNum type="arabicPeriod"/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endParaRPr lang="en-US" altLang="ko-KR" sz="500" dirty="0" smtClean="0">
              <a:latin typeface="굴림체" pitchFamily="49" charset="-127"/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①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먼저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조정구분을 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법인세로 선택합니다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1100" b="1" dirty="0">
              <a:latin typeface="굴림체" pitchFamily="49" charset="-127"/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②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그 다음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수임구분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100" dirty="0" err="1">
                <a:latin typeface="굴림체" pitchFamily="49" charset="-127"/>
                <a:ea typeface="굴림체" pitchFamily="49" charset="-127"/>
              </a:rPr>
              <a:t>수임업체명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사업자번호 등의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모든 입력란을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차례대로 </a:t>
            </a:r>
            <a:r>
              <a:rPr lang="ko-KR" altLang="en-US" sz="1100" b="1" u="sng" dirty="0" smtClean="0">
                <a:latin typeface="굴림체" pitchFamily="49" charset="-127"/>
                <a:ea typeface="굴림체" pitchFamily="49" charset="-127"/>
              </a:rPr>
              <a:t>빠짐없이 모두 입력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합니다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. (&lt;</a:t>
            </a:r>
            <a:r>
              <a:rPr lang="ko-KR" altLang="en-US" sz="1100" b="1" u="sng" dirty="0" smtClean="0">
                <a:latin typeface="굴림체" pitchFamily="49" charset="-127"/>
                <a:ea typeface="굴림체" pitchFamily="49" charset="-127"/>
              </a:rPr>
              <a:t>비고</a:t>
            </a:r>
            <a:r>
              <a:rPr lang="en-US" altLang="ko-KR" sz="1100" b="1" u="sng" dirty="0" smtClean="0">
                <a:latin typeface="굴림체" pitchFamily="49" charset="-127"/>
                <a:ea typeface="굴림체" pitchFamily="49" charset="-127"/>
              </a:rPr>
              <a:t>&gt;</a:t>
            </a:r>
            <a:r>
              <a:rPr lang="ko-KR" altLang="en-US" sz="1100" b="1" u="sng" dirty="0" err="1" smtClean="0">
                <a:latin typeface="굴림체" pitchFamily="49" charset="-127"/>
                <a:ea typeface="굴림체" pitchFamily="49" charset="-127"/>
              </a:rPr>
              <a:t>란은</a:t>
            </a:r>
            <a:r>
              <a:rPr lang="ko-KR" altLang="en-US" sz="1100" b="1" u="sng" dirty="0" smtClean="0">
                <a:latin typeface="굴림체" pitchFamily="49" charset="-127"/>
                <a:ea typeface="굴림체" pitchFamily="49" charset="-127"/>
              </a:rPr>
              <a:t> 입력하지 마세요</a:t>
            </a:r>
            <a:r>
              <a:rPr lang="en-US" altLang="ko-KR" sz="1100" b="1" u="sng" dirty="0" smtClean="0">
                <a:latin typeface="굴림체" pitchFamily="49" charset="-127"/>
                <a:ea typeface="굴림체" pitchFamily="49" charset="-127"/>
              </a:rPr>
              <a:t>.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endParaRPr lang="en-US" altLang="ko-KR" sz="1100" dirty="0" smtClean="0">
              <a:latin typeface="굴림체" pitchFamily="49" charset="-127"/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endParaRPr lang="en-US" altLang="ko-KR" sz="1100" dirty="0" smtClean="0">
              <a:latin typeface="굴림체" pitchFamily="49" charset="-127"/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③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감리용 </a:t>
            </a:r>
            <a:r>
              <a:rPr lang="ko-KR" altLang="en-US" sz="1100" dirty="0" err="1">
                <a:latin typeface="굴림체" pitchFamily="49" charset="-127"/>
                <a:ea typeface="굴림체" pitchFamily="49" charset="-127"/>
              </a:rPr>
              <a:t>제출란에는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 감리용 부본을 제출할 </a:t>
            </a:r>
            <a:r>
              <a:rPr lang="en-US" altLang="ko-KR" sz="1100" b="1" u="sng" dirty="0" smtClean="0">
                <a:latin typeface="굴림체" pitchFamily="49" charset="-127"/>
                <a:ea typeface="굴림체" pitchFamily="49" charset="-127"/>
              </a:rPr>
              <a:t>2</a:t>
            </a:r>
            <a:r>
              <a:rPr lang="ko-KR" altLang="en-US" sz="1100" b="1" u="sng" dirty="0" smtClean="0">
                <a:latin typeface="굴림체" pitchFamily="49" charset="-127"/>
                <a:ea typeface="굴림체" pitchFamily="49" charset="-127"/>
              </a:rPr>
              <a:t>업체만 </a:t>
            </a:r>
            <a:r>
              <a:rPr lang="en-US" altLang="ko-KR" sz="1100" b="1" u="sng" dirty="0">
                <a:latin typeface="굴림체" pitchFamily="49" charset="-127"/>
                <a:ea typeface="굴림체" pitchFamily="49" charset="-127"/>
              </a:rPr>
              <a:t>Yes</a:t>
            </a:r>
            <a:r>
              <a:rPr lang="ko-KR" altLang="en-US" sz="1100" b="1" u="sng" dirty="0">
                <a:latin typeface="굴림체" pitchFamily="49" charset="-127"/>
                <a:ea typeface="굴림체" pitchFamily="49" charset="-127"/>
              </a:rPr>
              <a:t>로 </a:t>
            </a:r>
            <a:r>
              <a:rPr lang="ko-KR" altLang="en-US" sz="1100" b="1" u="sng" dirty="0" smtClean="0">
                <a:latin typeface="굴림체" pitchFamily="49" charset="-127"/>
                <a:ea typeface="굴림체" pitchFamily="49" charset="-127"/>
              </a:rPr>
              <a:t>표시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합니다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④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제출구분에는 감리부본의 제출방법을 선택합니다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감리부본을 전자로 제출하는 경우에는 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전자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],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서면으로 제출하는 경우는 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서면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]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을 선택합니다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1100" dirty="0">
              <a:latin typeface="굴림체" pitchFamily="49" charset="-127"/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⑤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사용프로그램에는 사용하시는 회계프로그램을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입력하고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100" dirty="0" err="1">
                <a:latin typeface="굴림체" pitchFamily="49" charset="-127"/>
                <a:ea typeface="굴림체" pitchFamily="49" charset="-127"/>
              </a:rPr>
              <a:t>엔터를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치면</a:t>
            </a:r>
            <a:r>
              <a:rPr lang="en-US" altLang="ko-KR" sz="11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다음 줄로 이동하여 다른 업체를 계속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입력할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수 있습니다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이를 계속 반복하여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수임하고 계신 업체의 정보를 모두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입력하여 실적회비내역서를 완성합니다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1100" dirty="0">
              <a:latin typeface="굴림체" pitchFamily="49" charset="-127"/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⑥ </a:t>
            </a:r>
            <a:r>
              <a:rPr lang="ko-KR" altLang="en-US" sz="1100" dirty="0">
                <a:latin typeface="굴림체" pitchFamily="49" charset="-127"/>
                <a:ea typeface="굴림체" pitchFamily="49" charset="-127"/>
              </a:rPr>
              <a:t>이제 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제출처리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/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취소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] 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버튼을 클릭하여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1100" dirty="0" smtClean="0">
                <a:latin typeface="굴림체" pitchFamily="49" charset="-127"/>
                <a:ea typeface="굴림체" pitchFamily="49" charset="-127"/>
              </a:rPr>
              <a:t> 실적회비내역서를 전산 제출하시고 </a:t>
            </a: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100" b="1" u="sng" dirty="0" smtClean="0">
                <a:latin typeface="굴림체" pitchFamily="49" charset="-127"/>
                <a:ea typeface="굴림체" pitchFamily="49" charset="-127"/>
              </a:rPr>
              <a:t>상세한 방법은 </a:t>
            </a:r>
            <a:r>
              <a:rPr lang="en-US" altLang="ko-KR" sz="1100" b="1" u="sng" dirty="0" smtClean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sz="1100" b="1" u="sng" dirty="0" smtClean="0">
                <a:latin typeface="굴림체" pitchFamily="49" charset="-127"/>
                <a:ea typeface="굴림체" pitchFamily="49" charset="-127"/>
              </a:rPr>
              <a:t>페이지부터</a:t>
            </a:r>
            <a:r>
              <a:rPr lang="en-US" altLang="ko-KR" sz="1100" b="1" u="sng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100" b="1" u="sng" dirty="0">
                <a:latin typeface="굴림체" pitchFamily="49" charset="-127"/>
                <a:ea typeface="굴림체" pitchFamily="49" charset="-127"/>
              </a:rPr>
              <a:t>참조하여주시기 바랍니다</a:t>
            </a:r>
            <a:r>
              <a:rPr lang="en-US" altLang="ko-KR" sz="1100" b="1" u="sng" dirty="0"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1116013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10246" name="_x132020776" descr="EMB00002c6805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122238"/>
            <a:ext cx="180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Title_inp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63" y="1228725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1916113" y="8623300"/>
            <a:ext cx="1600200" cy="48577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5DA91B9F-0026-4D2A-A4B0-5548E2543B81}" type="slidenum">
              <a:rPr lang="ko-KR" altLang="en-US" smtClean="0"/>
              <a:pPr>
                <a:defRPr/>
              </a:pPr>
              <a:t>4</a:t>
            </a:fld>
            <a:r>
              <a:rPr lang="en-US" altLang="ko-KR" dirty="0" smtClean="0"/>
              <a:t>-</a:t>
            </a:r>
            <a:endParaRPr lang="ko-KR" alt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0350" y="602298"/>
            <a:ext cx="5688930" cy="449262"/>
            <a:chOff x="1685" y="2090"/>
            <a:chExt cx="6273" cy="708"/>
          </a:xfrm>
        </p:grpSpPr>
        <p:pic>
          <p:nvPicPr>
            <p:cNvPr id="29" name="Picture 8" descr="Title_B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84162" y="675323"/>
            <a:ext cx="566511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ko-KR" altLang="en-US" sz="1400" dirty="0">
                <a:solidFill>
                  <a:srgbClr val="F2F2F2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실적회비내역서의 작성</a:t>
            </a:r>
            <a:r>
              <a:rPr lang="en-US" altLang="ko-KR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[</a:t>
            </a: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직접입력</a:t>
            </a:r>
            <a:r>
              <a:rPr lang="en-US" altLang="ko-KR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]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704" y="5652120"/>
            <a:ext cx="5328592" cy="425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defTabSz="1130300" eaLnBrk="0" latinLnBrk="0" hangingPunct="0">
              <a:lnSpc>
                <a:spcPts val="1000"/>
              </a:lnSpc>
              <a:spcBef>
                <a:spcPct val="50000"/>
              </a:spcBef>
              <a:buSzPct val="120000"/>
            </a:pPr>
            <a:r>
              <a:rPr lang="en-US" altLang="ko-KR" sz="1000" b="1" dirty="0" smtClean="0">
                <a:ea typeface="굴림체" pitchFamily="49" charset="-127"/>
              </a:rPr>
              <a:t>1) </a:t>
            </a:r>
            <a:r>
              <a:rPr lang="ko-KR" altLang="en-US" sz="1000" b="1" dirty="0" smtClean="0">
                <a:ea typeface="굴림체" pitchFamily="49" charset="-127"/>
              </a:rPr>
              <a:t>수임구분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:  </a:t>
            </a:r>
            <a:r>
              <a:rPr lang="ko-KR" altLang="en-US" sz="1000" dirty="0" smtClean="0"/>
              <a:t>기장조정 </a:t>
            </a:r>
            <a:r>
              <a:rPr lang="en-US" altLang="ko-KR" sz="1000" dirty="0" smtClean="0"/>
              <a:t>1, </a:t>
            </a:r>
            <a:r>
              <a:rPr lang="ko-KR" altLang="en-US" sz="1000" dirty="0" smtClean="0"/>
              <a:t>고문조정 </a:t>
            </a:r>
            <a:r>
              <a:rPr lang="en-US" altLang="ko-KR" sz="1000" dirty="0" smtClean="0"/>
              <a:t>2, </a:t>
            </a:r>
            <a:r>
              <a:rPr lang="ko-KR" altLang="en-US" sz="1000" dirty="0" smtClean="0"/>
              <a:t>순수외부조정 </a:t>
            </a:r>
            <a:r>
              <a:rPr lang="en-US" altLang="ko-KR" sz="1000" dirty="0" smtClean="0"/>
              <a:t>3</a:t>
            </a:r>
            <a:r>
              <a:rPr lang="ko-KR" altLang="en-US" sz="1000" dirty="0" smtClean="0"/>
              <a:t>번으로 표시</a:t>
            </a:r>
          </a:p>
          <a:p>
            <a:pPr marL="342900" indent="-342900" defTabSz="1130300" eaLnBrk="0" latinLnBrk="0" hangingPunct="0">
              <a:lnSpc>
                <a:spcPts val="1000"/>
              </a:lnSpc>
              <a:spcBef>
                <a:spcPct val="50000"/>
              </a:spcBef>
              <a:buSzPct val="120000"/>
            </a:pPr>
            <a:r>
              <a:rPr lang="en-US" altLang="ko-KR" sz="1000" b="1" dirty="0" smtClean="0">
                <a:ea typeface="굴림체" pitchFamily="49" charset="-127"/>
              </a:rPr>
              <a:t>2) </a:t>
            </a:r>
            <a:r>
              <a:rPr lang="ko-KR" altLang="en-US" sz="1000" b="1" dirty="0" err="1" smtClean="0">
                <a:ea typeface="굴림체" pitchFamily="49" charset="-127"/>
              </a:rPr>
              <a:t>보수액</a:t>
            </a:r>
            <a:r>
              <a:rPr lang="ko-KR" altLang="en-US" sz="1000" b="1" dirty="0" smtClean="0">
                <a:ea typeface="굴림체" pitchFamily="49" charset="-127"/>
              </a:rPr>
              <a:t> </a:t>
            </a:r>
            <a:r>
              <a:rPr lang="en-US" altLang="ko-KR" sz="1000" b="1" dirty="0" smtClean="0">
                <a:ea typeface="굴림체" pitchFamily="49" charset="-127"/>
              </a:rPr>
              <a:t>:  </a:t>
            </a:r>
            <a:r>
              <a:rPr lang="ko-KR" altLang="en-US" sz="1000" dirty="0" smtClean="0">
                <a:ea typeface="굴림체" pitchFamily="49" charset="-127"/>
              </a:rPr>
              <a:t>부가세  </a:t>
            </a:r>
            <a:r>
              <a:rPr lang="ko-KR" altLang="en-US" sz="1000" dirty="0" err="1" smtClean="0">
                <a:ea typeface="굴림체" pitchFamily="49" charset="-127"/>
              </a:rPr>
              <a:t>불포함</a:t>
            </a:r>
            <a:r>
              <a:rPr lang="ko-KR" altLang="en-US" sz="1000" dirty="0" smtClean="0">
                <a:ea typeface="굴림체" pitchFamily="49" charset="-127"/>
              </a:rPr>
              <a:t> 금액</a:t>
            </a:r>
            <a:endParaRPr lang="en-US" altLang="ko-KR" sz="1000" dirty="0" smtClean="0">
              <a:ea typeface="굴림체" pitchFamily="49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052736" y="2870097"/>
            <a:ext cx="216024" cy="11772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dirty="0"/>
          </a:p>
        </p:txBody>
      </p:sp>
      <p:sp>
        <p:nvSpPr>
          <p:cNvPr id="42" name="TextBox 41"/>
          <p:cNvSpPr txBox="1"/>
          <p:nvPr/>
        </p:nvSpPr>
        <p:spPr>
          <a:xfrm>
            <a:off x="980728" y="2843808"/>
            <a:ext cx="36004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" dirty="0" smtClean="0"/>
              <a:t>2014</a:t>
            </a:r>
            <a:endParaRPr lang="ko-KR" altLang="en-US" sz="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76250" y="1258888"/>
            <a:ext cx="5905500" cy="6759616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endParaRPr lang="en-US" altLang="ko-KR" sz="300" b="1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r>
              <a:rPr lang="en-US" altLang="ko-KR" sz="1100" b="1" dirty="0">
                <a:ea typeface="굴림체" pitchFamily="49" charset="-127"/>
              </a:rPr>
              <a:t>2) </a:t>
            </a:r>
            <a:r>
              <a:rPr lang="ko-KR" altLang="en-US" b="1" dirty="0">
                <a:ea typeface="굴림체" pitchFamily="49" charset="-127"/>
              </a:rPr>
              <a:t>엑셀양식을 다운받아 엑셀파일에 입력 후 </a:t>
            </a:r>
            <a:r>
              <a:rPr lang="ko-KR" altLang="en-US" b="1" dirty="0" err="1">
                <a:ea typeface="굴림체" pitchFamily="49" charset="-127"/>
              </a:rPr>
              <a:t>업로드하는</a:t>
            </a:r>
            <a:r>
              <a:rPr lang="ko-KR" altLang="en-US" b="1" dirty="0">
                <a:ea typeface="굴림체" pitchFamily="49" charset="-127"/>
              </a:rPr>
              <a:t> 방법</a:t>
            </a:r>
            <a:endParaRPr lang="en-US" altLang="ko-KR" b="1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endParaRPr lang="ko-KR" altLang="en-US" b="1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endParaRPr lang="en-US" altLang="ko-KR" sz="1100" b="1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spcBef>
                <a:spcPct val="50000"/>
              </a:spcBef>
              <a:buSzPct val="120000"/>
            </a:pPr>
            <a:endParaRPr lang="en-US" altLang="ko-KR" sz="7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buSzPct val="120000"/>
            </a:pPr>
            <a:r>
              <a:rPr lang="ko-KR" altLang="en-US" dirty="0">
                <a:ea typeface="굴림체" pitchFamily="49" charset="-127"/>
              </a:rPr>
              <a:t>  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① </a:t>
            </a:r>
            <a:r>
              <a:rPr lang="ko-KR" altLang="en-US" dirty="0">
                <a:ea typeface="굴림체" pitchFamily="49" charset="-127"/>
              </a:rPr>
              <a:t>감리회사 전자제출 화면에서 오른쪽 상단에 위치한 </a:t>
            </a:r>
            <a:r>
              <a:rPr lang="en-US" altLang="ko-KR" dirty="0" smtClean="0">
                <a:ea typeface="굴림체" pitchFamily="49" charset="-127"/>
              </a:rPr>
              <a:t>[</a:t>
            </a:r>
            <a:r>
              <a:rPr lang="ko-KR" altLang="en-US" dirty="0" smtClean="0">
                <a:ea typeface="굴림체" pitchFamily="49" charset="-127"/>
              </a:rPr>
              <a:t>엑셀업로드</a:t>
            </a:r>
            <a:r>
              <a:rPr lang="en-US" altLang="ko-KR" dirty="0" smtClean="0">
                <a:ea typeface="굴림체" pitchFamily="49" charset="-127"/>
              </a:rPr>
              <a:t>]</a:t>
            </a:r>
            <a:r>
              <a:rPr lang="ko-KR" altLang="en-US" dirty="0" smtClean="0">
                <a:ea typeface="굴림체" pitchFamily="49" charset="-127"/>
              </a:rPr>
              <a:t>버튼을 </a:t>
            </a:r>
            <a:r>
              <a:rPr lang="ko-KR" altLang="en-US" dirty="0">
                <a:ea typeface="굴림체" pitchFamily="49" charset="-127"/>
              </a:rPr>
              <a:t>클릭</a:t>
            </a:r>
          </a:p>
          <a:p>
            <a:pPr marL="342900" indent="-342900" defTabSz="1130300" eaLnBrk="0" latinLnBrk="0" hangingPunct="0">
              <a:lnSpc>
                <a:spcPct val="150000"/>
              </a:lnSpc>
              <a:buSzPct val="120000"/>
            </a:pPr>
            <a:r>
              <a:rPr lang="ko-KR" altLang="en-US" dirty="0">
                <a:ea typeface="굴림체" pitchFamily="49" charset="-127"/>
              </a:rPr>
              <a:t>  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② 엑셀등록 </a:t>
            </a:r>
            <a:r>
              <a:rPr lang="ko-KR" altLang="en-US" dirty="0" err="1">
                <a:latin typeface="굴림체" pitchFamily="49" charset="-127"/>
                <a:ea typeface="굴림체" pitchFamily="49" charset="-127"/>
              </a:rPr>
              <a:t>도움창이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 뜨면 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엑셀양식 다운로드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]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를 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클릭하여 양식을 받은 후 엑셀파일을 열어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실적회비내역서를 작성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b="1" u="sng" dirty="0">
                <a:latin typeface="굴림체" pitchFamily="49" charset="-127"/>
                <a:ea typeface="굴림체" pitchFamily="49" charset="-127"/>
              </a:rPr>
              <a:t>작성방법은 </a:t>
            </a:r>
            <a:r>
              <a:rPr lang="en-US" altLang="ko-KR" b="1" u="sng" dirty="0" smtClean="0">
                <a:latin typeface="굴림체" pitchFamily="49" charset="-127"/>
                <a:ea typeface="굴림체" pitchFamily="49" charset="-127"/>
              </a:rPr>
              <a:t>6</a:t>
            </a:r>
            <a:r>
              <a:rPr lang="ko-KR" altLang="en-US" b="1" u="sng" dirty="0" smtClean="0">
                <a:latin typeface="굴림체" pitchFamily="49" charset="-127"/>
                <a:ea typeface="굴림체" pitchFamily="49" charset="-127"/>
              </a:rPr>
              <a:t>페이지 </a:t>
            </a:r>
            <a:r>
              <a:rPr lang="ko-KR" altLang="en-US" b="1" u="sng" dirty="0">
                <a:latin typeface="굴림체" pitchFamily="49" charset="-127"/>
                <a:ea typeface="굴림체" pitchFamily="49" charset="-127"/>
              </a:rPr>
              <a:t>참조</a:t>
            </a:r>
            <a:r>
              <a:rPr lang="en-US" altLang="ko-KR" dirty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342900" indent="-342900" defTabSz="1130300" eaLnBrk="0" latinLnBrk="0" hangingPunct="0">
              <a:lnSpc>
                <a:spcPct val="150000"/>
              </a:lnSpc>
              <a:buSzPct val="120000"/>
            </a:pPr>
            <a:r>
              <a:rPr lang="en-US" altLang="ko-KR" dirty="0">
                <a:latin typeface="굴림체" pitchFamily="49" charset="-127"/>
                <a:ea typeface="굴림체" pitchFamily="49" charset="-127"/>
              </a:rPr>
              <a:t> ③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작성한 실적회비내역서 엑셀서식은 저장 후 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다시 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엑셀등록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도움창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]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에서 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엑셀파일 불러오기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]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버튼을 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클릭하여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해당 내역서 작업파일 불러오세요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dirty="0">
              <a:latin typeface="굴림체" pitchFamily="49" charset="-127"/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buSzPct val="120000"/>
            </a:pP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 ④ 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오류검증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]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버튼을 불러 오류여부를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확인</a:t>
            </a:r>
            <a:r>
              <a:rPr lang="en-US" altLang="ko-KR" b="1" u="sng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b="1" u="sng" dirty="0" smtClean="0">
                <a:latin typeface="굴림체" pitchFamily="49" charset="-127"/>
                <a:ea typeface="굴림체" pitchFamily="49" charset="-127"/>
              </a:rPr>
              <a:t>오류 확인방법은 </a:t>
            </a:r>
            <a:r>
              <a:rPr lang="en-US" altLang="ko-KR" b="1" u="sng" dirty="0" smtClean="0"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b="1" u="sng" dirty="0" smtClean="0">
                <a:latin typeface="굴림체" pitchFamily="49" charset="-127"/>
                <a:ea typeface="굴림체" pitchFamily="49" charset="-127"/>
              </a:rPr>
              <a:t>페이지 참조</a:t>
            </a:r>
            <a:r>
              <a:rPr lang="en-US" altLang="ko-KR" b="1" u="sng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ko-KR" altLang="en-US" b="1" u="sng" dirty="0">
              <a:latin typeface="굴림체" pitchFamily="49" charset="-127"/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buSzPct val="120000"/>
            </a:pP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 ⑤ 오류가 없으면 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파일저장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]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버튼을 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눌러 저장 후 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엑셀등록도움창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]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을 닫으면 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&lt;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감리회사전자제출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&gt;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메뉴화면에서 입력한 내용을 확인할 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수 있습니다</a:t>
            </a:r>
            <a:r>
              <a:rPr lang="en-US" altLang="ko-KR" dirty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ct val="150000"/>
              </a:lnSpc>
              <a:buSzPct val="120000"/>
            </a:pP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 ⑥ 	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내용에 이상이 없으면 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8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페이지를 참조하여 실적회비내역서를 제출합니다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b="1" u="sng" dirty="0">
              <a:latin typeface="굴림체" pitchFamily="49" charset="-127"/>
              <a:ea typeface="굴림체" pitchFamily="49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1042988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11269" name="_x132020776" descr="EMB00002c68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34925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Title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085850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696" y="1979712"/>
            <a:ext cx="5328592" cy="30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5" cstate="print"/>
          <a:srcRect b="16611"/>
          <a:stretch>
            <a:fillRect/>
          </a:stretch>
        </p:blipFill>
        <p:spPr bwMode="auto">
          <a:xfrm>
            <a:off x="2079625" y="2919413"/>
            <a:ext cx="41576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Freeform 17"/>
          <p:cNvSpPr>
            <a:spLocks/>
          </p:cNvSpPr>
          <p:nvPr/>
        </p:nvSpPr>
        <p:spPr bwMode="auto">
          <a:xfrm rot="-6493686">
            <a:off x="1207294" y="4163219"/>
            <a:ext cx="557212" cy="1143000"/>
          </a:xfrm>
          <a:custGeom>
            <a:avLst/>
            <a:gdLst>
              <a:gd name="T0" fmla="*/ 2147483647 w 3137"/>
              <a:gd name="T1" fmla="*/ 2147483647 h 3013"/>
              <a:gd name="T2" fmla="*/ 2147483647 w 3137"/>
              <a:gd name="T3" fmla="*/ 2147483647 h 3013"/>
              <a:gd name="T4" fmla="*/ 2147483647 w 3137"/>
              <a:gd name="T5" fmla="*/ 2147483647 h 3013"/>
              <a:gd name="T6" fmla="*/ 2147483647 w 3137"/>
              <a:gd name="T7" fmla="*/ 2147483647 h 3013"/>
              <a:gd name="T8" fmla="*/ 2147483647 w 3137"/>
              <a:gd name="T9" fmla="*/ 2147483647 h 3013"/>
              <a:gd name="T10" fmla="*/ 2147483647 w 3137"/>
              <a:gd name="T11" fmla="*/ 2147483647 h 3013"/>
              <a:gd name="T12" fmla="*/ 2147483647 w 3137"/>
              <a:gd name="T13" fmla="*/ 2147483647 h 3013"/>
              <a:gd name="T14" fmla="*/ 2147483647 w 3137"/>
              <a:gd name="T15" fmla="*/ 2147483647 h 30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37"/>
              <a:gd name="T25" fmla="*/ 0 h 3013"/>
              <a:gd name="T26" fmla="*/ 3137 w 3137"/>
              <a:gd name="T27" fmla="*/ 3013 h 30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37" h="3013">
                <a:moveTo>
                  <a:pt x="3128" y="1232"/>
                </a:moveTo>
                <a:cubicBezTo>
                  <a:pt x="3137" y="1258"/>
                  <a:pt x="2596" y="540"/>
                  <a:pt x="1604" y="664"/>
                </a:cubicBezTo>
                <a:cubicBezTo>
                  <a:pt x="612" y="788"/>
                  <a:pt x="408" y="1994"/>
                  <a:pt x="399" y="1985"/>
                </a:cubicBezTo>
                <a:cubicBezTo>
                  <a:pt x="395" y="2006"/>
                  <a:pt x="0" y="1932"/>
                  <a:pt x="18" y="1985"/>
                </a:cubicBezTo>
                <a:cubicBezTo>
                  <a:pt x="396" y="2488"/>
                  <a:pt x="940" y="3004"/>
                  <a:pt x="975" y="3013"/>
                </a:cubicBezTo>
                <a:cubicBezTo>
                  <a:pt x="1500" y="2537"/>
                  <a:pt x="2105" y="2070"/>
                  <a:pt x="2105" y="2070"/>
                </a:cubicBezTo>
                <a:cubicBezTo>
                  <a:pt x="2091" y="2056"/>
                  <a:pt x="1595" y="2047"/>
                  <a:pt x="1573" y="2021"/>
                </a:cubicBezTo>
                <a:cubicBezTo>
                  <a:pt x="1734" y="0"/>
                  <a:pt x="3134" y="1232"/>
                  <a:pt x="3128" y="1232"/>
                </a:cubicBezTo>
                <a:close/>
              </a:path>
            </a:pathLst>
          </a:custGeom>
          <a:gradFill rotWithShape="0">
            <a:gsLst>
              <a:gs pos="0">
                <a:srgbClr val="DBDBF4"/>
              </a:gs>
              <a:gs pos="100000">
                <a:srgbClr val="9595D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4941168" y="2555776"/>
            <a:ext cx="216024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157192" y="2339752"/>
            <a:ext cx="395287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  <p:sp>
        <p:nvSpPr>
          <p:cNvPr id="11276" name="_x31116704"/>
          <p:cNvSpPr>
            <a:spLocks noChangeArrowheads="1"/>
          </p:cNvSpPr>
          <p:nvPr/>
        </p:nvSpPr>
        <p:spPr bwMode="auto">
          <a:xfrm>
            <a:off x="5103813" y="3060700"/>
            <a:ext cx="431800" cy="138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5157192" y="2123728"/>
            <a:ext cx="3095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000" b="1" dirty="0"/>
              <a:t>①</a:t>
            </a:r>
          </a:p>
        </p:txBody>
      </p:sp>
      <p:sp>
        <p:nvSpPr>
          <p:cNvPr id="11278" name="_x31116704"/>
          <p:cNvSpPr>
            <a:spLocks noChangeArrowheads="1"/>
          </p:cNvSpPr>
          <p:nvPr/>
        </p:nvSpPr>
        <p:spPr bwMode="auto">
          <a:xfrm>
            <a:off x="5608638" y="3060700"/>
            <a:ext cx="574675" cy="138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5680075" y="3132138"/>
            <a:ext cx="309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>
                <a:latin typeface="굴림" pitchFamily="50" charset="-127"/>
              </a:rPr>
              <a:t>②</a:t>
            </a:r>
          </a:p>
        </p:txBody>
      </p:sp>
      <p:sp>
        <p:nvSpPr>
          <p:cNvPr id="11280" name="_x31116704"/>
          <p:cNvSpPr>
            <a:spLocks noChangeArrowheads="1"/>
          </p:cNvSpPr>
          <p:nvPr/>
        </p:nvSpPr>
        <p:spPr bwMode="auto">
          <a:xfrm>
            <a:off x="3159125" y="3060700"/>
            <a:ext cx="719138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2943225" y="2987675"/>
            <a:ext cx="309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>
                <a:latin typeface="굴림" pitchFamily="50" charset="-127"/>
              </a:rPr>
              <a:t>③</a:t>
            </a:r>
          </a:p>
        </p:txBody>
      </p:sp>
      <p:sp>
        <p:nvSpPr>
          <p:cNvPr id="11282" name="_x31116704"/>
          <p:cNvSpPr>
            <a:spLocks noChangeArrowheads="1"/>
          </p:cNvSpPr>
          <p:nvPr/>
        </p:nvSpPr>
        <p:spPr bwMode="auto">
          <a:xfrm>
            <a:off x="3951288" y="3060700"/>
            <a:ext cx="360362" cy="138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83" name="TextBox 16"/>
          <p:cNvSpPr txBox="1">
            <a:spLocks noChangeArrowheads="1"/>
          </p:cNvSpPr>
          <p:nvPr/>
        </p:nvSpPr>
        <p:spPr bwMode="auto">
          <a:xfrm>
            <a:off x="4024313" y="3132138"/>
            <a:ext cx="309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>
                <a:latin typeface="굴림" pitchFamily="50" charset="-127"/>
              </a:rPr>
              <a:t>④</a:t>
            </a:r>
          </a:p>
        </p:txBody>
      </p:sp>
      <p:sp>
        <p:nvSpPr>
          <p:cNvPr id="11284" name="TextBox 16"/>
          <p:cNvSpPr txBox="1">
            <a:spLocks noChangeArrowheads="1"/>
          </p:cNvSpPr>
          <p:nvPr/>
        </p:nvSpPr>
        <p:spPr bwMode="auto">
          <a:xfrm>
            <a:off x="5103813" y="3132138"/>
            <a:ext cx="309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>
                <a:latin typeface="굴림" pitchFamily="50" charset="-127"/>
              </a:rPr>
              <a:t>⑤</a:t>
            </a:r>
          </a:p>
        </p:txBody>
      </p:sp>
      <p:sp>
        <p:nvSpPr>
          <p:cNvPr id="26" name="슬라이드 번호 개체 틀 15"/>
          <p:cNvSpPr txBox="1">
            <a:spLocks/>
          </p:cNvSpPr>
          <p:nvPr/>
        </p:nvSpPr>
        <p:spPr>
          <a:xfrm>
            <a:off x="2132856" y="8316416"/>
            <a:ext cx="1600200" cy="48577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fld id="{E5B1CB37-8B24-499A-93CA-B7809A46E489}" type="slidenum">
              <a:rPr lang="ko-KR" alt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endParaRPr lang="ko-KR" alt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0350" y="533718"/>
            <a:ext cx="5688930" cy="449262"/>
            <a:chOff x="1685" y="2090"/>
            <a:chExt cx="6273" cy="708"/>
          </a:xfrm>
        </p:grpSpPr>
        <p:pic>
          <p:nvPicPr>
            <p:cNvPr id="28" name="Picture 8" descr="Title_B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84162" y="606743"/>
            <a:ext cx="566511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ko-KR" altLang="en-US" sz="1400" dirty="0">
                <a:solidFill>
                  <a:srgbClr val="F2F2F2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실적회비내역서의 작성</a:t>
            </a:r>
            <a:r>
              <a:rPr lang="en-US" altLang="ko-KR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엑셀파일을 업로드 하여 입력</a:t>
            </a:r>
            <a:r>
              <a:rPr lang="en-US" altLang="ko-KR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]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맑은 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468630" y="1333183"/>
            <a:ext cx="5905500" cy="7418771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 marL="342900" indent="-342900" defTabSz="1130300" eaLnBrk="0" latinLnBrk="0" hangingPunct="0">
              <a:lnSpc>
                <a:spcPts val="2500"/>
              </a:lnSpc>
              <a:spcBef>
                <a:spcPct val="50000"/>
              </a:spcBef>
              <a:buSzPct val="120000"/>
            </a:pPr>
            <a:r>
              <a:rPr lang="en-US" altLang="ko-KR" sz="1100" b="1" dirty="0">
                <a:ea typeface="굴림체" pitchFamily="49" charset="-127"/>
              </a:rPr>
              <a:t>2) </a:t>
            </a:r>
            <a:r>
              <a:rPr lang="ko-KR" altLang="en-US" b="1" dirty="0">
                <a:ea typeface="굴림체" pitchFamily="49" charset="-127"/>
              </a:rPr>
              <a:t>엑셀양식을 다운받아 엑셀파일에 입력 후 </a:t>
            </a:r>
            <a:r>
              <a:rPr lang="ko-KR" altLang="en-US" b="1" dirty="0" err="1">
                <a:ea typeface="굴림체" pitchFamily="49" charset="-127"/>
              </a:rPr>
              <a:t>업로드하는</a:t>
            </a:r>
            <a:r>
              <a:rPr lang="ko-KR" altLang="en-US" b="1" dirty="0">
                <a:ea typeface="굴림체" pitchFamily="49" charset="-127"/>
              </a:rPr>
              <a:t> 방법</a:t>
            </a: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r>
              <a:rPr lang="en-US" altLang="ko-KR" sz="1100" b="1" dirty="0">
                <a:ea typeface="굴림체" pitchFamily="49" charset="-127"/>
              </a:rPr>
              <a:t>    </a:t>
            </a:r>
            <a:r>
              <a:rPr lang="ko-KR" altLang="en-US" sz="1100" b="1" dirty="0">
                <a:ea typeface="굴림체" pitchFamily="49" charset="-127"/>
              </a:rPr>
              <a:t>참조</a:t>
            </a:r>
            <a:r>
              <a:rPr lang="en-US" altLang="ko-KR" sz="1100" b="1" dirty="0">
                <a:ea typeface="굴림체" pitchFamily="49" charset="-127"/>
              </a:rPr>
              <a:t>)  </a:t>
            </a:r>
            <a:r>
              <a:rPr lang="ko-KR" altLang="en-US" sz="1100" b="1" u="sng" dirty="0">
                <a:ea typeface="굴림체" pitchFamily="49" charset="-127"/>
              </a:rPr>
              <a:t>엑셀양식에서 보수계산내역서 작성 </a:t>
            </a:r>
            <a:r>
              <a:rPr lang="ko-KR" altLang="en-US" sz="1100" b="1" u="sng" dirty="0" smtClean="0">
                <a:ea typeface="굴림체" pitchFamily="49" charset="-127"/>
              </a:rPr>
              <a:t>방법</a:t>
            </a:r>
            <a:endParaRPr lang="en-US" altLang="ko-KR" sz="1100" b="1" u="sng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endParaRPr lang="en-US" altLang="ko-KR" sz="1100" b="1" u="sng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endParaRPr lang="en-US" altLang="ko-KR" sz="1100" b="1" u="sng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endParaRPr lang="en-US" altLang="ko-KR" sz="1100" b="1" u="sng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endParaRPr lang="en-US" altLang="ko-KR" sz="1100" b="1" u="sng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700"/>
              </a:lnSpc>
              <a:spcBef>
                <a:spcPct val="50000"/>
              </a:spcBef>
              <a:buSzPct val="120000"/>
            </a:pPr>
            <a:endParaRPr lang="en-US" altLang="ko-KR" sz="1100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700"/>
              </a:lnSpc>
              <a:spcBef>
                <a:spcPct val="50000"/>
              </a:spcBef>
              <a:buSzPct val="120000"/>
            </a:pPr>
            <a:r>
              <a:rPr lang="en-US" altLang="ko-KR" sz="1100" dirty="0" smtClean="0">
                <a:ea typeface="굴림체" pitchFamily="49" charset="-127"/>
              </a:rPr>
              <a:t>① </a:t>
            </a:r>
            <a:r>
              <a:rPr lang="ko-KR" altLang="en-US" sz="1100" dirty="0">
                <a:ea typeface="굴림체" pitchFamily="49" charset="-127"/>
              </a:rPr>
              <a:t>다운받은 엑셀양식을 실행시키시면 위와 같이 </a:t>
            </a:r>
            <a:r>
              <a:rPr lang="ko-KR" altLang="en-US" sz="1100" dirty="0" err="1">
                <a:ea typeface="굴림체" pitchFamily="49" charset="-127"/>
              </a:rPr>
              <a:t>보수액계산내역서가</a:t>
            </a:r>
            <a:r>
              <a:rPr lang="ko-KR" altLang="en-US" sz="1100" dirty="0">
                <a:ea typeface="굴림체" pitchFamily="49" charset="-127"/>
              </a:rPr>
              <a:t> 보입니다</a:t>
            </a:r>
            <a:r>
              <a:rPr lang="en-US" altLang="ko-KR" sz="1100" dirty="0">
                <a:ea typeface="굴림체" pitchFamily="49" charset="-127"/>
              </a:rPr>
              <a:t>. </a:t>
            </a:r>
            <a:r>
              <a:rPr lang="ko-KR" altLang="en-US" sz="1100" dirty="0">
                <a:ea typeface="굴림체" pitchFamily="49" charset="-127"/>
              </a:rPr>
              <a:t>먼저 </a:t>
            </a: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000"/>
              </a:lnSpc>
              <a:spcBef>
                <a:spcPct val="50000"/>
              </a:spcBef>
              <a:buSzPct val="120000"/>
            </a:pPr>
            <a:r>
              <a:rPr lang="en-US" altLang="ko-KR" sz="1100" dirty="0">
                <a:ea typeface="굴림체" pitchFamily="49" charset="-127"/>
              </a:rPr>
              <a:t>    </a:t>
            </a:r>
            <a:r>
              <a:rPr lang="ko-KR" altLang="en-US" sz="1100" dirty="0" smtClean="0">
                <a:ea typeface="굴림체" pitchFamily="49" charset="-127"/>
              </a:rPr>
              <a:t>제출연도 </a:t>
            </a:r>
            <a:r>
              <a:rPr lang="en-US" altLang="ko-KR" sz="1100" dirty="0" smtClean="0">
                <a:ea typeface="굴림체" pitchFamily="49" charset="-127"/>
              </a:rPr>
              <a:t>:</a:t>
            </a:r>
            <a:r>
              <a:rPr lang="ko-KR" altLang="en-US" sz="1100" dirty="0" smtClean="0">
                <a:ea typeface="굴림체" pitchFamily="49" charset="-127"/>
              </a:rPr>
              <a:t> </a:t>
            </a:r>
            <a:r>
              <a:rPr lang="en-US" altLang="ko-KR" sz="1100" dirty="0" smtClean="0">
                <a:ea typeface="굴림체" pitchFamily="49" charset="-127"/>
              </a:rPr>
              <a:t>2014 , </a:t>
            </a:r>
            <a:r>
              <a:rPr lang="ko-KR" altLang="en-US" sz="1100" dirty="0" smtClean="0">
                <a:ea typeface="굴림체" pitchFamily="49" charset="-127"/>
              </a:rPr>
              <a:t>조정구분 </a:t>
            </a:r>
            <a:r>
              <a:rPr lang="en-US" altLang="ko-KR" sz="1100" dirty="0" smtClean="0">
                <a:ea typeface="굴림체" pitchFamily="49" charset="-127"/>
              </a:rPr>
              <a:t>: 1, </a:t>
            </a:r>
            <a:r>
              <a:rPr lang="ko-KR" altLang="en-US" sz="1100" dirty="0" err="1" smtClean="0">
                <a:ea typeface="굴림체" pitchFamily="49" charset="-127"/>
              </a:rPr>
              <a:t>지방회</a:t>
            </a:r>
            <a:r>
              <a:rPr lang="ko-KR" altLang="en-US" sz="1100" dirty="0" smtClean="0">
                <a:ea typeface="굴림체" pitchFamily="49" charset="-127"/>
              </a:rPr>
              <a:t> </a:t>
            </a:r>
            <a:r>
              <a:rPr lang="en-US" altLang="ko-KR" sz="1100" dirty="0" smtClean="0">
                <a:ea typeface="굴림체" pitchFamily="49" charset="-127"/>
              </a:rPr>
              <a:t>: 1, </a:t>
            </a:r>
            <a:r>
              <a:rPr lang="ko-KR" altLang="en-US" sz="1100" dirty="0">
                <a:ea typeface="굴림체" pitchFamily="49" charset="-127"/>
              </a:rPr>
              <a:t>등록번호</a:t>
            </a:r>
            <a:r>
              <a:rPr lang="en-US" altLang="ko-KR" sz="1100" dirty="0">
                <a:ea typeface="굴림체" pitchFamily="49" charset="-127"/>
              </a:rPr>
              <a:t>, </a:t>
            </a:r>
            <a:r>
              <a:rPr lang="ko-KR" altLang="en-US" sz="1100" dirty="0" smtClean="0">
                <a:ea typeface="굴림체" pitchFamily="49" charset="-127"/>
              </a:rPr>
              <a:t>세무사명 등을 </a:t>
            </a:r>
            <a:r>
              <a:rPr lang="ko-KR" altLang="en-US" sz="1100" dirty="0">
                <a:ea typeface="굴림체" pitchFamily="49" charset="-127"/>
              </a:rPr>
              <a:t>입력합니다</a:t>
            </a:r>
            <a:r>
              <a:rPr lang="en-US" altLang="ko-KR" sz="1100" dirty="0" smtClean="0">
                <a:ea typeface="굴림체" pitchFamily="49" charset="-127"/>
              </a:rPr>
              <a:t>.</a:t>
            </a: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endParaRPr lang="en-US" altLang="ko-KR" sz="600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r>
              <a:rPr lang="en-US" altLang="ko-KR" sz="1100" dirty="0" smtClean="0">
                <a:ea typeface="굴림체" pitchFamily="49" charset="-127"/>
              </a:rPr>
              <a:t>② </a:t>
            </a:r>
            <a:r>
              <a:rPr lang="ko-KR" altLang="en-US" sz="1100" dirty="0" smtClean="0">
                <a:ea typeface="굴림체" pitchFamily="49" charset="-127"/>
              </a:rPr>
              <a:t>다음의 사항을 주의하여 수임구분코드부터 차례로 입력해 나갑니다</a:t>
            </a:r>
            <a:r>
              <a:rPr lang="en-US" altLang="ko-KR" sz="1100" dirty="0" smtClean="0">
                <a:ea typeface="굴림체" pitchFamily="49" charset="-127"/>
              </a:rPr>
              <a:t>. </a:t>
            </a: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r>
              <a:rPr lang="en-US" altLang="ko-KR" sz="1100" dirty="0" smtClean="0">
                <a:ea typeface="굴림체" pitchFamily="49" charset="-127"/>
              </a:rPr>
              <a:t>    (</a:t>
            </a:r>
            <a:r>
              <a:rPr lang="ko-KR" altLang="en-US" sz="1100" dirty="0" smtClean="0">
                <a:ea typeface="굴림체" pitchFamily="49" charset="-127"/>
              </a:rPr>
              <a:t>각 제목에 </a:t>
            </a:r>
            <a:r>
              <a:rPr lang="en-US" altLang="ko-KR" sz="1100" dirty="0" smtClean="0">
                <a:ea typeface="굴림체" pitchFamily="49" charset="-127"/>
              </a:rPr>
              <a:t> </a:t>
            </a:r>
            <a:r>
              <a:rPr lang="ko-KR" altLang="en-US" sz="1100" dirty="0" smtClean="0">
                <a:ea typeface="굴림체" pitchFamily="49" charset="-127"/>
              </a:rPr>
              <a:t>커서를 가져가면 관련 안내사항을 확인하실 수 있습니다</a:t>
            </a:r>
            <a:r>
              <a:rPr lang="en-US" altLang="ko-KR" sz="1100" dirty="0" smtClean="0">
                <a:ea typeface="굴림체" pitchFamily="49" charset="-127"/>
              </a:rPr>
              <a:t>.)</a:t>
            </a:r>
          </a:p>
          <a:p>
            <a:pPr marL="342900" indent="-342900" defTabSz="1130300" eaLnBrk="0" latinLnBrk="0" hangingPunct="0">
              <a:lnSpc>
                <a:spcPts val="1000"/>
              </a:lnSpc>
              <a:spcBef>
                <a:spcPct val="50000"/>
              </a:spcBef>
              <a:buSzPct val="120000"/>
            </a:pPr>
            <a:endParaRPr lang="en-US" altLang="ko-KR" sz="1100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endParaRPr lang="en-US" altLang="ko-KR" sz="500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endParaRPr lang="en-US" altLang="ko-KR" sz="700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400"/>
              </a:lnSpc>
              <a:spcBef>
                <a:spcPct val="50000"/>
              </a:spcBef>
              <a:buSzPct val="120000"/>
            </a:pPr>
            <a:endParaRPr lang="en-US" altLang="ko-KR" sz="1100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500"/>
              </a:lnSpc>
              <a:spcBef>
                <a:spcPct val="50000"/>
              </a:spcBef>
              <a:buSzPct val="120000"/>
            </a:pPr>
            <a:r>
              <a:rPr lang="en-US" altLang="ko-KR" sz="1100" dirty="0" smtClean="0">
                <a:latin typeface="굴림체" pitchFamily="49" charset="-127"/>
                <a:ea typeface="굴림체" pitchFamily="49" charset="-127"/>
              </a:rPr>
              <a:t>③</a:t>
            </a:r>
            <a:r>
              <a:rPr lang="en-US" altLang="ko-KR" sz="1100" dirty="0" smtClean="0">
                <a:ea typeface="굴림체" pitchFamily="49" charset="-127"/>
              </a:rPr>
              <a:t> </a:t>
            </a:r>
            <a:r>
              <a:rPr lang="ko-KR" altLang="en-US" sz="1100" dirty="0" err="1" smtClean="0">
                <a:ea typeface="굴림체" pitchFamily="49" charset="-127"/>
              </a:rPr>
              <a:t>보수액계산내역서를</a:t>
            </a:r>
            <a:r>
              <a:rPr lang="ko-KR" altLang="en-US" sz="1100" dirty="0" smtClean="0">
                <a:ea typeface="굴림체" pitchFamily="49" charset="-127"/>
              </a:rPr>
              <a:t> </a:t>
            </a:r>
            <a:r>
              <a:rPr lang="ko-KR" altLang="en-US" sz="1100" dirty="0">
                <a:ea typeface="굴림체" pitchFamily="49" charset="-127"/>
              </a:rPr>
              <a:t>다 작성하시면 엑셀파일을 저장하신 후 감리프로그램으로 돌아와 </a:t>
            </a:r>
            <a:endParaRPr lang="en-US" altLang="ko-KR" sz="1100" dirty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000"/>
              </a:lnSpc>
              <a:spcBef>
                <a:spcPct val="50000"/>
              </a:spcBef>
              <a:buSzPct val="120000"/>
            </a:pPr>
            <a:r>
              <a:rPr lang="en-US" altLang="ko-KR" sz="1100" dirty="0">
                <a:ea typeface="굴림체" pitchFamily="49" charset="-127"/>
              </a:rPr>
              <a:t>    </a:t>
            </a:r>
            <a:r>
              <a:rPr lang="ko-KR" altLang="en-US" sz="1100" dirty="0">
                <a:ea typeface="굴림체" pitchFamily="49" charset="-127"/>
              </a:rPr>
              <a:t>엑셀파일을 </a:t>
            </a:r>
            <a:r>
              <a:rPr lang="ko-KR" altLang="en-US" sz="1100" dirty="0" err="1">
                <a:ea typeface="굴림체" pitchFamily="49" charset="-127"/>
              </a:rPr>
              <a:t>업로드하시면</a:t>
            </a:r>
            <a:r>
              <a:rPr lang="ko-KR" altLang="en-US" sz="1100" dirty="0">
                <a:ea typeface="굴림체" pitchFamily="49" charset="-127"/>
              </a:rPr>
              <a:t> 됩니다</a:t>
            </a:r>
            <a:r>
              <a:rPr lang="en-US" altLang="ko-KR" sz="1100" dirty="0">
                <a:ea typeface="굴림체" pitchFamily="49" charset="-127"/>
              </a:rPr>
              <a:t>. </a:t>
            </a:r>
            <a:r>
              <a:rPr lang="en-US" altLang="ko-KR" sz="1100" b="1" dirty="0" smtClean="0">
                <a:ea typeface="굴림체" pitchFamily="49" charset="-127"/>
              </a:rPr>
              <a:t>(</a:t>
            </a:r>
            <a:r>
              <a:rPr lang="en-US" altLang="ko-KR" sz="1100" b="1" u="sng" dirty="0" smtClean="0">
                <a:ea typeface="굴림체" pitchFamily="49" charset="-127"/>
              </a:rPr>
              <a:t>5</a:t>
            </a:r>
            <a:r>
              <a:rPr lang="ko-KR" altLang="en-US" sz="1100" b="1" u="sng" dirty="0" smtClean="0">
                <a:ea typeface="굴림체" pitchFamily="49" charset="-127"/>
              </a:rPr>
              <a:t>페이지 </a:t>
            </a:r>
            <a:r>
              <a:rPr lang="ko-KR" altLang="en-US" sz="1100" b="1" u="sng" dirty="0">
                <a:ea typeface="맑은 고딕" pitchFamily="50" charset="-127"/>
              </a:rPr>
              <a:t>③</a:t>
            </a:r>
            <a:r>
              <a:rPr lang="en-US" altLang="ko-KR" sz="1100" b="1" u="sng" dirty="0">
                <a:ea typeface="맑은 고딕" pitchFamily="50" charset="-127"/>
              </a:rPr>
              <a:t>~⑤ </a:t>
            </a:r>
            <a:r>
              <a:rPr lang="ko-KR" altLang="en-US" sz="1100" b="1" u="sng" dirty="0">
                <a:ea typeface="맑은 고딕" pitchFamily="50" charset="-127"/>
              </a:rPr>
              <a:t>참조</a:t>
            </a:r>
            <a:r>
              <a:rPr lang="en-US" altLang="ko-KR" sz="1100" b="1" dirty="0">
                <a:ea typeface="맑은 고딕" pitchFamily="50" charset="-127"/>
              </a:rPr>
              <a:t>)</a:t>
            </a:r>
            <a:endParaRPr lang="en-US" altLang="ko-KR" sz="1100" b="1" dirty="0">
              <a:ea typeface="굴림체" pitchFamily="49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1047433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12294" name="_x132020776" descr="EMB00002c68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508" y="99884"/>
            <a:ext cx="1707852" cy="43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Title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43" y="1114425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2044700" y="8550721"/>
            <a:ext cx="1600200" cy="48577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70AEBE91-9965-47E8-A67B-3F64AA6AEF5D}" type="slidenum">
              <a:rPr lang="ko-KR" altLang="en-US" smtClean="0"/>
              <a:pPr>
                <a:defRPr/>
              </a:pPr>
              <a:t>6</a:t>
            </a:fld>
            <a:r>
              <a:rPr lang="en-US" altLang="ko-KR" dirty="0" smtClean="0"/>
              <a:t>-</a:t>
            </a:r>
            <a:endParaRPr lang="ko-KR" alt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0350" y="541338"/>
            <a:ext cx="5688930" cy="449262"/>
            <a:chOff x="1685" y="2090"/>
            <a:chExt cx="6273" cy="708"/>
          </a:xfrm>
        </p:grpSpPr>
        <p:pic>
          <p:nvPicPr>
            <p:cNvPr id="26" name="Picture 8" descr="Title_B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28179" y="614363"/>
            <a:ext cx="566511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실적회비내역서의 작성</a:t>
            </a:r>
            <a:r>
              <a:rPr lang="en-US" altLang="ko-KR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엑셀파일을 업로드 하여 입력</a:t>
            </a:r>
            <a:r>
              <a:rPr lang="en-US" altLang="ko-KR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]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688" y="7164288"/>
            <a:ext cx="5586144" cy="8361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 defTabSz="1130300" eaLnBrk="0" latinLnBrk="0" hangingPunct="0">
              <a:lnSpc>
                <a:spcPts val="1000"/>
              </a:lnSpc>
              <a:spcBef>
                <a:spcPct val="50000"/>
              </a:spcBef>
              <a:buSzPct val="120000"/>
            </a:pPr>
            <a:r>
              <a:rPr lang="en-US" altLang="ko-KR" sz="1000" b="1" dirty="0" smtClean="0">
                <a:ea typeface="굴림체" pitchFamily="49" charset="-127"/>
              </a:rPr>
              <a:t>1) </a:t>
            </a:r>
            <a:r>
              <a:rPr lang="ko-KR" altLang="en-US" sz="1000" b="1" dirty="0" smtClean="0">
                <a:ea typeface="굴림체" pitchFamily="49" charset="-127"/>
              </a:rPr>
              <a:t>수임구분코드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:  </a:t>
            </a:r>
            <a:r>
              <a:rPr lang="ko-KR" altLang="en-US" sz="1000" dirty="0" smtClean="0"/>
              <a:t>기장조정 </a:t>
            </a:r>
            <a:r>
              <a:rPr lang="en-US" altLang="ko-KR" sz="1000" dirty="0" smtClean="0"/>
              <a:t>1, </a:t>
            </a:r>
            <a:r>
              <a:rPr lang="ko-KR" altLang="en-US" sz="1000" dirty="0" smtClean="0"/>
              <a:t>고문조정 </a:t>
            </a:r>
            <a:r>
              <a:rPr lang="en-US" altLang="ko-KR" sz="1000" dirty="0" smtClean="0"/>
              <a:t>2, </a:t>
            </a:r>
            <a:r>
              <a:rPr lang="ko-KR" altLang="en-US" sz="1000" dirty="0" smtClean="0"/>
              <a:t>순수외부조정 </a:t>
            </a:r>
            <a:r>
              <a:rPr lang="en-US" altLang="ko-KR" sz="1000" dirty="0" smtClean="0"/>
              <a:t>3</a:t>
            </a:r>
            <a:r>
              <a:rPr lang="ko-KR" altLang="en-US" sz="1000" dirty="0" smtClean="0"/>
              <a:t>번으로 표시</a:t>
            </a:r>
          </a:p>
          <a:p>
            <a:pPr marL="342900" indent="-342900" defTabSz="1130300" eaLnBrk="0" latinLnBrk="0" hangingPunct="0">
              <a:lnSpc>
                <a:spcPts val="1000"/>
              </a:lnSpc>
              <a:spcBef>
                <a:spcPct val="50000"/>
              </a:spcBef>
              <a:buSzPct val="120000"/>
            </a:pPr>
            <a:r>
              <a:rPr lang="en-US" altLang="ko-KR" sz="1000" b="1" dirty="0" smtClean="0">
                <a:ea typeface="굴림체" pitchFamily="49" charset="-127"/>
              </a:rPr>
              <a:t>2) </a:t>
            </a:r>
            <a:r>
              <a:rPr lang="ko-KR" altLang="en-US" sz="1000" b="1" dirty="0" smtClean="0">
                <a:ea typeface="굴림체" pitchFamily="49" charset="-127"/>
              </a:rPr>
              <a:t>사업자번호 </a:t>
            </a:r>
            <a:r>
              <a:rPr lang="en-US" altLang="ko-KR" sz="1000" b="1" dirty="0" smtClean="0">
                <a:ea typeface="굴림체" pitchFamily="49" charset="-127"/>
              </a:rPr>
              <a:t>: </a:t>
            </a:r>
            <a:r>
              <a:rPr lang="ko-KR" altLang="en-US" sz="1000" b="1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–</a:t>
            </a:r>
            <a:r>
              <a:rPr lang="ko-KR" altLang="en-US" sz="1000" dirty="0" smtClean="0">
                <a:ea typeface="굴림체" pitchFamily="49" charset="-127"/>
              </a:rPr>
              <a:t>표시를 뺀 숫자</a:t>
            </a:r>
            <a:r>
              <a:rPr lang="en-US" altLang="ko-KR" sz="1000" dirty="0" smtClean="0">
                <a:ea typeface="굴림체" pitchFamily="49" charset="-127"/>
              </a:rPr>
              <a:t>10</a:t>
            </a:r>
            <a:r>
              <a:rPr lang="ko-KR" altLang="en-US" sz="1000" dirty="0" smtClean="0">
                <a:ea typeface="굴림체" pitchFamily="49" charset="-127"/>
              </a:rPr>
              <a:t>자리만 입력</a:t>
            </a:r>
            <a:endParaRPr lang="en-US" altLang="ko-KR" sz="1000" dirty="0" smtClean="0">
              <a:ea typeface="굴림체" pitchFamily="49" charset="-127"/>
            </a:endParaRPr>
          </a:p>
          <a:p>
            <a:pPr marL="342900" indent="-342900" defTabSz="1130300" eaLnBrk="0" latinLnBrk="0" hangingPunct="0">
              <a:lnSpc>
                <a:spcPts val="1000"/>
              </a:lnSpc>
              <a:spcBef>
                <a:spcPct val="50000"/>
              </a:spcBef>
              <a:buSzPct val="120000"/>
            </a:pPr>
            <a:r>
              <a:rPr lang="en-US" altLang="ko-KR" sz="1000" b="1" dirty="0" smtClean="0">
                <a:ea typeface="굴림체" pitchFamily="49" charset="-127"/>
              </a:rPr>
              <a:t>3) </a:t>
            </a:r>
            <a:r>
              <a:rPr lang="ko-KR" altLang="en-US" sz="1000" b="1" dirty="0" smtClean="0">
                <a:ea typeface="굴림체" pitchFamily="49" charset="-127"/>
              </a:rPr>
              <a:t>수입금액</a:t>
            </a:r>
            <a:r>
              <a:rPr lang="en-US" altLang="ko-KR" sz="1000" b="1" dirty="0" smtClean="0">
                <a:ea typeface="굴림체" pitchFamily="49" charset="-127"/>
              </a:rPr>
              <a:t>, </a:t>
            </a:r>
            <a:r>
              <a:rPr lang="ko-KR" altLang="en-US" sz="1000" b="1" dirty="0" err="1" smtClean="0">
                <a:ea typeface="굴림체" pitchFamily="49" charset="-127"/>
              </a:rPr>
              <a:t>보수액</a:t>
            </a:r>
            <a:r>
              <a:rPr lang="ko-KR" altLang="en-US" sz="1000" b="1" dirty="0" smtClean="0">
                <a:ea typeface="굴림체" pitchFamily="49" charset="-127"/>
              </a:rPr>
              <a:t> </a:t>
            </a:r>
            <a:r>
              <a:rPr lang="en-US" altLang="ko-KR" sz="1000" b="1" dirty="0" smtClean="0">
                <a:ea typeface="굴림체" pitchFamily="49" charset="-127"/>
              </a:rPr>
              <a:t>: </a:t>
            </a:r>
            <a:r>
              <a:rPr lang="ko-KR" altLang="en-US" sz="1000" dirty="0" err="1" smtClean="0">
                <a:ea typeface="굴림체" pitchFamily="49" charset="-127"/>
              </a:rPr>
              <a:t>셀서식의</a:t>
            </a:r>
            <a:r>
              <a:rPr lang="ko-KR" altLang="en-US" sz="1000" dirty="0" smtClean="0">
                <a:ea typeface="굴림체" pitchFamily="49" charset="-127"/>
              </a:rPr>
              <a:t> 표시형식을 숫자로 설정 </a:t>
            </a:r>
            <a:r>
              <a:rPr lang="en-US" altLang="ko-KR" sz="1000" dirty="0" smtClean="0">
                <a:ea typeface="굴림체" pitchFamily="49" charset="-127"/>
              </a:rPr>
              <a:t>(</a:t>
            </a:r>
            <a:r>
              <a:rPr lang="ko-KR" altLang="en-US" sz="1000" dirty="0" err="1" smtClean="0">
                <a:ea typeface="굴림체" pitchFamily="49" charset="-127"/>
              </a:rPr>
              <a:t>보수액은</a:t>
            </a:r>
            <a:r>
              <a:rPr lang="ko-KR" altLang="en-US" sz="1000" dirty="0" smtClean="0">
                <a:ea typeface="굴림체" pitchFamily="49" charset="-127"/>
              </a:rPr>
              <a:t>  부가세  </a:t>
            </a:r>
            <a:r>
              <a:rPr lang="ko-KR" altLang="en-US" sz="1000" dirty="0" err="1" smtClean="0">
                <a:ea typeface="굴림체" pitchFamily="49" charset="-127"/>
              </a:rPr>
              <a:t>불포함</a:t>
            </a:r>
            <a:r>
              <a:rPr lang="ko-KR" altLang="en-US" sz="1000" dirty="0" smtClean="0">
                <a:ea typeface="굴림체" pitchFamily="49" charset="-127"/>
              </a:rPr>
              <a:t> 금액</a:t>
            </a:r>
            <a:r>
              <a:rPr lang="en-US" altLang="ko-KR" sz="1000" dirty="0" smtClean="0">
                <a:ea typeface="굴림체" pitchFamily="49" charset="-127"/>
              </a:rPr>
              <a:t>)</a:t>
            </a:r>
          </a:p>
          <a:p>
            <a:pPr marL="342900" indent="-342900" defTabSz="1130300" eaLnBrk="0" latinLnBrk="0" hangingPunct="0">
              <a:lnSpc>
                <a:spcPts val="1000"/>
              </a:lnSpc>
              <a:spcBef>
                <a:spcPct val="50000"/>
              </a:spcBef>
              <a:buSzPct val="120000"/>
            </a:pPr>
            <a:r>
              <a:rPr lang="en-US" altLang="ko-KR" sz="1000" b="1" dirty="0" smtClean="0">
                <a:ea typeface="굴림체" pitchFamily="49" charset="-127"/>
              </a:rPr>
              <a:t>4) </a:t>
            </a:r>
            <a:r>
              <a:rPr lang="ko-KR" altLang="en-US" sz="1000" b="1" dirty="0" err="1" smtClean="0">
                <a:ea typeface="굴림체" pitchFamily="49" charset="-127"/>
              </a:rPr>
              <a:t>감리용제출구분</a:t>
            </a:r>
            <a:r>
              <a:rPr lang="ko-KR" altLang="en-US" sz="1000" b="1" dirty="0" smtClean="0">
                <a:ea typeface="굴림체" pitchFamily="49" charset="-127"/>
              </a:rPr>
              <a:t> </a:t>
            </a:r>
            <a:r>
              <a:rPr lang="en-US" altLang="ko-KR" sz="1000" b="1" dirty="0" smtClean="0">
                <a:ea typeface="굴림체" pitchFamily="49" charset="-127"/>
              </a:rPr>
              <a:t>:</a:t>
            </a:r>
            <a:r>
              <a:rPr lang="ko-KR" altLang="en-US" sz="1000" b="1" dirty="0" smtClean="0">
                <a:ea typeface="굴림체" pitchFamily="49" charset="-127"/>
              </a:rPr>
              <a:t> </a:t>
            </a:r>
            <a:r>
              <a:rPr lang="ko-KR" altLang="en-US" sz="1000" dirty="0" smtClean="0">
                <a:ea typeface="굴림체" pitchFamily="49" charset="-127"/>
              </a:rPr>
              <a:t>감리 부본을 제출할 </a:t>
            </a:r>
            <a:r>
              <a:rPr lang="en-US" altLang="ko-KR" sz="1000" dirty="0" smtClean="0">
                <a:ea typeface="굴림체" pitchFamily="49" charset="-127"/>
              </a:rPr>
              <a:t>2</a:t>
            </a:r>
            <a:r>
              <a:rPr lang="ko-KR" altLang="en-US" sz="1000" dirty="0" smtClean="0">
                <a:ea typeface="굴림체" pitchFamily="49" charset="-127"/>
              </a:rPr>
              <a:t>군데 업체만 </a:t>
            </a:r>
            <a:r>
              <a:rPr lang="en-US" altLang="ko-KR" sz="1000" dirty="0" smtClean="0">
                <a:ea typeface="굴림체" pitchFamily="49" charset="-127"/>
              </a:rPr>
              <a:t>Y(</a:t>
            </a:r>
            <a:r>
              <a:rPr lang="ko-KR" altLang="en-US" sz="1000" dirty="0" smtClean="0">
                <a:ea typeface="굴림체" pitchFamily="49" charset="-127"/>
              </a:rPr>
              <a:t>대문자</a:t>
            </a:r>
            <a:r>
              <a:rPr lang="en-US" altLang="ko-KR" sz="1000" dirty="0" smtClean="0">
                <a:ea typeface="굴림체" pitchFamily="49" charset="-127"/>
              </a:rPr>
              <a:t>)</a:t>
            </a:r>
            <a:r>
              <a:rPr lang="ko-KR" altLang="en-US" sz="1000" dirty="0" smtClean="0">
                <a:ea typeface="굴림체" pitchFamily="49" charset="-127"/>
              </a:rPr>
              <a:t>로 표시</a:t>
            </a:r>
            <a:r>
              <a:rPr lang="en-US" altLang="ko-KR" sz="1000" dirty="0" smtClean="0">
                <a:ea typeface="굴림체" pitchFamily="49" charset="-127"/>
              </a:rPr>
              <a:t>, </a:t>
            </a:r>
            <a:r>
              <a:rPr lang="ko-KR" altLang="en-US" sz="1000" dirty="0" smtClean="0">
                <a:ea typeface="굴림체" pitchFamily="49" charset="-127"/>
              </a:rPr>
              <a:t>나머지는 </a:t>
            </a:r>
            <a:r>
              <a:rPr lang="en-US" altLang="ko-KR" sz="1000" dirty="0" smtClean="0">
                <a:ea typeface="굴림체" pitchFamily="49" charset="-127"/>
              </a:rPr>
              <a:t>N </a:t>
            </a:r>
            <a:r>
              <a:rPr lang="ko-KR" altLang="en-US" sz="1000" dirty="0" smtClean="0">
                <a:ea typeface="굴림체" pitchFamily="49" charset="-127"/>
              </a:rPr>
              <a:t>또는 공란</a:t>
            </a:r>
            <a:endParaRPr lang="ko-KR" altLang="en-US" sz="1000" dirty="0"/>
          </a:p>
        </p:txBody>
      </p:sp>
      <p:grpSp>
        <p:nvGrpSpPr>
          <p:cNvPr id="3" name="그룹 24"/>
          <p:cNvGrpSpPr/>
          <p:nvPr/>
        </p:nvGrpSpPr>
        <p:grpSpPr>
          <a:xfrm>
            <a:off x="260648" y="2411761"/>
            <a:ext cx="5981997" cy="3270556"/>
            <a:chOff x="260648" y="2411761"/>
            <a:chExt cx="5981997" cy="32705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82005" y="2411761"/>
              <a:ext cx="5760640" cy="28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직사각형 18"/>
            <p:cNvSpPr/>
            <p:nvPr/>
          </p:nvSpPr>
          <p:spPr>
            <a:xfrm>
              <a:off x="548680" y="2843808"/>
              <a:ext cx="2448272" cy="215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/>
            </a:p>
          </p:txBody>
        </p:sp>
        <p:sp>
          <p:nvSpPr>
            <p:cNvPr id="12298" name="TextBox 16"/>
            <p:cNvSpPr txBox="1">
              <a:spLocks noChangeArrowheads="1"/>
            </p:cNvSpPr>
            <p:nvPr/>
          </p:nvSpPr>
          <p:spPr bwMode="auto">
            <a:xfrm>
              <a:off x="260648" y="2843808"/>
              <a:ext cx="3095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 dirty="0">
                  <a:solidFill>
                    <a:srgbClr val="FF0000"/>
                  </a:solidFill>
                </a:rPr>
                <a:t>①</a:t>
              </a:r>
            </a:p>
          </p:txBody>
        </p:sp>
        <p:sp>
          <p:nvSpPr>
            <p:cNvPr id="12299" name="_x31116704"/>
            <p:cNvSpPr>
              <a:spLocks noChangeArrowheads="1"/>
            </p:cNvSpPr>
            <p:nvPr/>
          </p:nvSpPr>
          <p:spPr bwMode="auto">
            <a:xfrm>
              <a:off x="548680" y="5076056"/>
              <a:ext cx="792088" cy="1440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01" name="_x31116704"/>
            <p:cNvSpPr>
              <a:spLocks noChangeArrowheads="1"/>
            </p:cNvSpPr>
            <p:nvPr/>
          </p:nvSpPr>
          <p:spPr bwMode="auto">
            <a:xfrm>
              <a:off x="1412776" y="3131841"/>
              <a:ext cx="432048" cy="2160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04" name="TextBox 16"/>
            <p:cNvSpPr txBox="1">
              <a:spLocks noChangeArrowheads="1"/>
            </p:cNvSpPr>
            <p:nvPr/>
          </p:nvSpPr>
          <p:spPr bwMode="auto">
            <a:xfrm>
              <a:off x="679673" y="5220652"/>
              <a:ext cx="40382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800" b="1" dirty="0">
                  <a:latin typeface="굴림" pitchFamily="50" charset="-127"/>
                </a:rPr>
                <a:t> </a:t>
              </a:r>
              <a:r>
                <a:rPr lang="en-US" altLang="ko-KR" sz="800" b="1" dirty="0">
                  <a:solidFill>
                    <a:srgbClr val="FF0000"/>
                  </a:solidFill>
                  <a:latin typeface="굴림" pitchFamily="50" charset="-127"/>
                </a:rPr>
                <a:t>* </a:t>
              </a:r>
              <a:r>
                <a:rPr lang="ko-KR" altLang="en-US" sz="800" b="1" u="sng" dirty="0" err="1">
                  <a:solidFill>
                    <a:srgbClr val="FF0000"/>
                  </a:solidFill>
                  <a:latin typeface="굴림" pitchFamily="50" charset="-127"/>
                </a:rPr>
                <a:t>보수액계산내역서</a:t>
              </a:r>
              <a:r>
                <a:rPr lang="ko-KR" altLang="en-US" sz="800" b="1" u="sng" dirty="0">
                  <a:solidFill>
                    <a:srgbClr val="FF0000"/>
                  </a:solidFill>
                  <a:latin typeface="굴림" pitchFamily="50" charset="-127"/>
                </a:rPr>
                <a:t> 외의 감리회사 기본정보 등의 시트는 작성하실 필요가 없습니다</a:t>
              </a:r>
              <a:r>
                <a:rPr lang="en-US" altLang="ko-KR" sz="800" b="1" u="sng" dirty="0" smtClean="0">
                  <a:solidFill>
                    <a:srgbClr val="FF0000"/>
                  </a:solidFill>
                  <a:latin typeface="굴림" pitchFamily="50" charset="-127"/>
                </a:rPr>
                <a:t>.</a:t>
              </a:r>
              <a:r>
                <a:rPr lang="en-US" altLang="ko-KR" sz="800" b="1" u="sng" dirty="0">
                  <a:solidFill>
                    <a:srgbClr val="FF0000"/>
                  </a:solidFill>
                  <a:latin typeface="굴림" pitchFamily="50" charset="-127"/>
                </a:rPr>
                <a:t/>
              </a:r>
              <a:br>
                <a:rPr lang="en-US" altLang="ko-KR" sz="800" b="1" u="sng" dirty="0">
                  <a:solidFill>
                    <a:srgbClr val="FF0000"/>
                  </a:solidFill>
                  <a:latin typeface="굴림" pitchFamily="50" charset="-127"/>
                </a:rPr>
              </a:br>
              <a:endParaRPr lang="en-US" altLang="ko-KR" sz="800" b="1" u="sng" dirty="0" smtClean="0">
                <a:solidFill>
                  <a:srgbClr val="FF0000"/>
                </a:solidFill>
                <a:latin typeface="굴림" pitchFamily="50" charset="-127"/>
              </a:endParaRPr>
            </a:p>
            <a:p>
              <a:r>
                <a:rPr lang="en-US" altLang="ko-KR" sz="800" b="1" dirty="0" smtClean="0">
                  <a:solidFill>
                    <a:srgbClr val="FF0000"/>
                  </a:solidFill>
                  <a:latin typeface="굴림" pitchFamily="50" charset="-127"/>
                </a:rPr>
                <a:t> * </a:t>
              </a:r>
              <a:r>
                <a:rPr lang="ko-KR" altLang="en-US" sz="800" b="1" u="sng" dirty="0" err="1" smtClean="0">
                  <a:solidFill>
                    <a:srgbClr val="FF0000"/>
                  </a:solidFill>
                  <a:latin typeface="굴림" pitchFamily="50" charset="-127"/>
                </a:rPr>
                <a:t>보수액계산내역서가</a:t>
              </a:r>
              <a:r>
                <a:rPr lang="ko-KR" altLang="en-US" sz="800" b="1" u="sng" dirty="0" smtClean="0">
                  <a:solidFill>
                    <a:srgbClr val="FF0000"/>
                  </a:solidFill>
                  <a:latin typeface="굴림" pitchFamily="50" charset="-127"/>
                </a:rPr>
                <a:t>  아닌 </a:t>
              </a:r>
              <a:r>
                <a:rPr lang="en-US" altLang="ko-KR" sz="800" b="1" u="sng" dirty="0" smtClean="0">
                  <a:solidFill>
                    <a:srgbClr val="FF0000"/>
                  </a:solidFill>
                  <a:latin typeface="굴림" pitchFamily="50" charset="-127"/>
                </a:rPr>
                <a:t> </a:t>
              </a:r>
              <a:r>
                <a:rPr lang="ko-KR" altLang="en-US" sz="800" b="1" u="sng" dirty="0" smtClean="0">
                  <a:solidFill>
                    <a:srgbClr val="FF0000"/>
                  </a:solidFill>
                  <a:latin typeface="굴림" pitchFamily="50" charset="-127"/>
                </a:rPr>
                <a:t>다른  화면이 보이면 화면 아래 시트를 확인하여주세요</a:t>
              </a:r>
              <a:r>
                <a:rPr lang="en-US" altLang="ko-KR" sz="800" b="1" u="sng" dirty="0" smtClean="0">
                  <a:solidFill>
                    <a:srgbClr val="FF0000"/>
                  </a:solidFill>
                  <a:latin typeface="굴림" pitchFamily="50" charset="-127"/>
                </a:rPr>
                <a:t>.</a:t>
              </a:r>
            </a:p>
          </p:txBody>
        </p:sp>
        <p:sp>
          <p:nvSpPr>
            <p:cNvPr id="12307" name="_x31116704"/>
            <p:cNvSpPr>
              <a:spLocks noChangeArrowheads="1"/>
            </p:cNvSpPr>
            <p:nvPr/>
          </p:nvSpPr>
          <p:spPr bwMode="auto">
            <a:xfrm>
              <a:off x="3501008" y="3131840"/>
              <a:ext cx="1224136" cy="2499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>
              <a:off x="4149080" y="3419872"/>
              <a:ext cx="0" cy="421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9" name="TextBox 28"/>
            <p:cNvSpPr txBox="1">
              <a:spLocks noChangeArrowheads="1"/>
            </p:cNvSpPr>
            <p:nvPr/>
          </p:nvSpPr>
          <p:spPr bwMode="auto">
            <a:xfrm>
              <a:off x="2996952" y="3851920"/>
              <a:ext cx="2879725" cy="64611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800" b="1" dirty="0"/>
                <a:t>* </a:t>
              </a:r>
              <a:r>
                <a:rPr lang="ko-KR" altLang="en-US" sz="800" b="1" dirty="0"/>
                <a:t>수입금액</a:t>
              </a:r>
              <a:r>
                <a:rPr lang="en-US" altLang="ko-KR" sz="800" b="1" dirty="0"/>
                <a:t>, </a:t>
              </a:r>
              <a:r>
                <a:rPr lang="ko-KR" altLang="en-US" sz="800" b="1" dirty="0" err="1"/>
                <a:t>보수액란의</a:t>
              </a:r>
              <a:r>
                <a:rPr lang="ko-KR" altLang="en-US" sz="800" b="1" dirty="0"/>
                <a:t> </a:t>
              </a:r>
              <a:r>
                <a:rPr lang="ko-KR" altLang="en-US" sz="800" b="1" dirty="0" err="1"/>
                <a:t>셀서식은</a:t>
              </a:r>
              <a:r>
                <a:rPr lang="ko-KR" altLang="en-US" sz="800" b="1" dirty="0"/>
                <a:t> 숫자로 지정합니다</a:t>
              </a:r>
              <a:r>
                <a:rPr lang="en-US" altLang="ko-KR" sz="800" b="1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b="1" dirty="0"/>
                <a:t>  방법 </a:t>
              </a:r>
              <a:r>
                <a:rPr lang="en-US" altLang="ko-KR" sz="800" b="1" dirty="0"/>
                <a:t>: </a:t>
              </a:r>
              <a:r>
                <a:rPr lang="ko-KR" altLang="en-US" sz="800" b="1" dirty="0"/>
                <a:t>셀을 선택</a:t>
              </a:r>
              <a:r>
                <a:rPr lang="en-US" altLang="ko-KR" sz="800" b="1" dirty="0"/>
                <a:t>-&gt;</a:t>
              </a:r>
              <a:r>
                <a:rPr lang="ko-KR" altLang="en-US" sz="800" b="1" dirty="0"/>
                <a:t>마우스 오른쪽 버튼 클릭 </a:t>
              </a:r>
              <a:r>
                <a:rPr lang="en-US" altLang="ko-KR" sz="800" b="1" dirty="0"/>
                <a:t>-&gt; </a:t>
              </a:r>
              <a:r>
                <a:rPr lang="ko-KR" altLang="en-US" sz="800" b="1" dirty="0" err="1"/>
                <a:t>셀서식</a:t>
              </a:r>
              <a:r>
                <a:rPr lang="ko-KR" altLang="en-US" sz="800" b="1" dirty="0"/>
                <a:t> </a:t>
              </a:r>
              <a:r>
                <a:rPr lang="en-US" altLang="ko-KR" sz="800" b="1" dirty="0"/>
                <a:t>-&gt;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800" b="1" dirty="0"/>
                <a:t>          </a:t>
              </a:r>
              <a:r>
                <a:rPr lang="ko-KR" altLang="en-US" sz="800" b="1" dirty="0"/>
                <a:t>표시형식에서 숫자로 선택</a:t>
              </a:r>
            </a:p>
          </p:txBody>
        </p:sp>
        <p:cxnSp>
          <p:nvCxnSpPr>
            <p:cNvPr id="31" name="직선 화살표 연결선 30"/>
            <p:cNvCxnSpPr/>
            <p:nvPr/>
          </p:nvCxnSpPr>
          <p:spPr>
            <a:xfrm flipV="1">
              <a:off x="1628800" y="3347864"/>
              <a:ext cx="0" cy="21602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28"/>
            <p:cNvSpPr txBox="1">
              <a:spLocks noChangeArrowheads="1"/>
            </p:cNvSpPr>
            <p:nvPr/>
          </p:nvSpPr>
          <p:spPr bwMode="auto">
            <a:xfrm>
              <a:off x="908720" y="3563888"/>
              <a:ext cx="1440160" cy="62170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800" b="1" dirty="0" smtClean="0"/>
                <a:t>*</a:t>
              </a:r>
              <a:r>
                <a:rPr lang="ko-KR" altLang="en-US" sz="800" b="1" dirty="0" smtClean="0"/>
                <a:t> 사업자번호 </a:t>
              </a:r>
              <a:r>
                <a:rPr lang="en-US" altLang="ko-KR" sz="800" b="1" dirty="0" smtClean="0"/>
                <a:t>10</a:t>
              </a:r>
              <a:r>
                <a:rPr lang="ko-KR" altLang="en-US" sz="800" b="1" dirty="0" smtClean="0"/>
                <a:t>자리를 붙여서 입력합니다</a:t>
              </a:r>
              <a:r>
                <a:rPr lang="en-US" altLang="ko-KR" sz="800" b="1" dirty="0" smtClean="0"/>
                <a:t>. (- </a:t>
              </a:r>
              <a:r>
                <a:rPr lang="ko-KR" altLang="en-US" sz="800" b="1" dirty="0" smtClean="0"/>
                <a:t>표시를 뺀 숫자</a:t>
              </a:r>
              <a:r>
                <a:rPr lang="en-US" altLang="ko-KR" sz="800" b="1" dirty="0" smtClean="0"/>
                <a:t>10</a:t>
              </a:r>
              <a:r>
                <a:rPr lang="ko-KR" altLang="en-US" sz="800" b="1" dirty="0" smtClean="0"/>
                <a:t>자리만 입력</a:t>
              </a:r>
              <a:r>
                <a:rPr lang="en-US" altLang="ko-KR" sz="800" b="1" dirty="0" smtClean="0"/>
                <a:t>)</a:t>
              </a:r>
            </a:p>
          </p:txBody>
        </p:sp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>
              <a:off x="260648" y="3131840"/>
              <a:ext cx="30956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1000" b="1" dirty="0">
                  <a:solidFill>
                    <a:srgbClr val="FF0000"/>
                  </a:solidFill>
                  <a:latin typeface="굴림" pitchFamily="50" charset="-127"/>
                </a:rPr>
                <a:t>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03238" y="1403351"/>
            <a:ext cx="5949950" cy="6918121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ko-KR" sz="1400" b="1" u="sng" dirty="0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[</a:t>
            </a:r>
            <a:r>
              <a:rPr lang="ko-KR" altLang="en-US" sz="1400" b="1" u="sng" dirty="0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참조</a:t>
            </a:r>
            <a:r>
              <a:rPr lang="en-US" altLang="ko-KR" sz="1400" b="1" u="sng" dirty="0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] </a:t>
            </a:r>
            <a:r>
              <a:rPr lang="ko-KR" altLang="en-US" sz="1400" b="1" u="sng" dirty="0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엑셀 </a:t>
            </a:r>
            <a:r>
              <a:rPr lang="ko-KR" altLang="en-US" sz="1400" b="1" u="sng" dirty="0" err="1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업로드시</a:t>
            </a:r>
            <a:r>
              <a:rPr lang="ko-KR" altLang="en-US" sz="1400" b="1" u="sng" dirty="0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 오류내용 확인방법</a:t>
            </a: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400" b="1" u="sng" dirty="0" smtClean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500" b="1" dirty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marL="228600" indent="-228600" algn="just">
              <a:lnSpc>
                <a:spcPct val="160000"/>
              </a:lnSpc>
              <a:buFontTx/>
              <a:buAutoNum type="arabicPeriod"/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b="1" dirty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b="1" dirty="0">
              <a:solidFill>
                <a:srgbClr val="000000"/>
              </a:solidFill>
              <a:latin typeface="한양신명조"/>
              <a:ea typeface="굴림체" pitchFamily="49" charset="-127"/>
              <a:cs typeface="Times New Roman" pitchFamily="18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1116013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20485" name="_x132020776" descr="EMB00002c68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122238"/>
            <a:ext cx="180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Title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116013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4813" y="584200"/>
            <a:ext cx="4320331" cy="449263"/>
            <a:chOff x="1685" y="2090"/>
            <a:chExt cx="6273" cy="708"/>
          </a:xfrm>
        </p:grpSpPr>
        <p:pic>
          <p:nvPicPr>
            <p:cNvPr id="20513" name="Picture 8" descr="Title_B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4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54409" y="657225"/>
            <a:ext cx="409872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en-US" altLang="ko-KR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[</a:t>
            </a: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기타참조</a:t>
            </a:r>
            <a:r>
              <a:rPr lang="en-US" altLang="ko-KR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] </a:t>
            </a: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엑셀 </a:t>
            </a:r>
            <a:r>
              <a:rPr lang="ko-KR" altLang="en-US" sz="1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업로드시</a:t>
            </a: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오류내용 확인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/>
        </p:nvSpPr>
        <p:spPr>
          <a:xfrm>
            <a:off x="2133600" y="8604250"/>
            <a:ext cx="1600200" cy="48577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fld id="{895A9D38-9865-4938-8416-1CD4C75C31C2}" type="slidenum">
              <a:rPr lang="ko-KR" alt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endParaRPr lang="ko-KR" alt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908720" y="2987824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1" name="아래쪽 화살표 40"/>
          <p:cNvSpPr/>
          <p:nvPr/>
        </p:nvSpPr>
        <p:spPr>
          <a:xfrm>
            <a:off x="2708920" y="5004048"/>
            <a:ext cx="1368152" cy="28803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43"/>
          <p:cNvGrpSpPr/>
          <p:nvPr/>
        </p:nvGrpSpPr>
        <p:grpSpPr>
          <a:xfrm>
            <a:off x="764704" y="5607496"/>
            <a:ext cx="5472608" cy="2348880"/>
            <a:chOff x="908720" y="5148064"/>
            <a:chExt cx="5176608" cy="234888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4861" t="3125" r="14861" b="40156"/>
            <a:stretch>
              <a:fillRect/>
            </a:stretch>
          </p:blipFill>
          <p:spPr bwMode="auto">
            <a:xfrm>
              <a:off x="908720" y="5148064"/>
              <a:ext cx="5176608" cy="234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직선 화살표 연결선 29"/>
            <p:cNvCxnSpPr/>
            <p:nvPr/>
          </p:nvCxnSpPr>
          <p:spPr>
            <a:xfrm flipH="1">
              <a:off x="4581128" y="5940152"/>
              <a:ext cx="7200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29000" y="6344816"/>
              <a:ext cx="252825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[</a:t>
              </a:r>
              <a:r>
                <a:rPr lang="ko-KR" altLang="en-US" sz="1000" dirty="0" smtClean="0"/>
                <a:t>에러사유</a:t>
              </a:r>
              <a:r>
                <a:rPr lang="en-US" altLang="ko-KR" sz="1000" dirty="0" smtClean="0"/>
                <a:t>]</a:t>
              </a:r>
              <a:r>
                <a:rPr lang="ko-KR" altLang="en-US" sz="1000" dirty="0" err="1" smtClean="0"/>
                <a:t>란에서</a:t>
              </a:r>
              <a:r>
                <a:rPr lang="ko-KR" altLang="en-US" sz="1000" dirty="0" smtClean="0"/>
                <a:t> 상세 오류내역을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확인하시고</a:t>
              </a:r>
              <a:r>
                <a:rPr lang="en-US" altLang="ko-KR" sz="1000" dirty="0" smtClean="0"/>
                <a:t>, </a:t>
              </a:r>
              <a:r>
                <a:rPr lang="ko-KR" altLang="en-US" sz="1000" dirty="0" smtClean="0"/>
                <a:t>엑셀파일의 해당내용을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수정하여 엑셀파일을 다시 </a:t>
              </a:r>
              <a:r>
                <a:rPr lang="ko-KR" altLang="en-US" sz="1000" dirty="0" err="1" smtClean="0"/>
                <a:t>업로드합니다</a:t>
              </a:r>
              <a:r>
                <a:rPr lang="en-US" altLang="ko-KR" sz="1000" dirty="0" smtClean="0"/>
                <a:t>.</a:t>
              </a:r>
              <a:endParaRPr lang="ko-KR" altLang="en-US" sz="1000" dirty="0"/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3861048" y="5580112"/>
              <a:ext cx="2016224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704" y="2267744"/>
            <a:ext cx="5472608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 bwMode="auto">
          <a:xfrm>
            <a:off x="908720" y="2987824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1124744" y="3203848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6712" y="3419872"/>
            <a:ext cx="2484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오류 발생시 이와 같이 </a:t>
            </a:r>
            <a:r>
              <a:rPr lang="en-US" altLang="ko-KR" sz="1000" dirty="0" smtClean="0"/>
              <a:t>‘E’</a:t>
            </a:r>
            <a:r>
              <a:rPr lang="ko-KR" altLang="en-US" sz="1000" dirty="0" smtClean="0"/>
              <a:t>로 표시됩니다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35" name="직사각형 34"/>
          <p:cNvSpPr/>
          <p:nvPr/>
        </p:nvSpPr>
        <p:spPr bwMode="auto">
          <a:xfrm>
            <a:off x="908720" y="4572000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6" name="직선 화살표 연결선 35"/>
          <p:cNvCxnSpPr/>
          <p:nvPr/>
        </p:nvCxnSpPr>
        <p:spPr>
          <a:xfrm flipV="1">
            <a:off x="2924944" y="435597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29000" y="4139952"/>
            <a:ext cx="2672526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상세 오류내역을 확인하기 위해 </a:t>
            </a:r>
            <a:r>
              <a:rPr lang="ko-KR" altLang="en-US" sz="1000" dirty="0" err="1" smtClean="0"/>
              <a:t>스크롤바를</a:t>
            </a:r>
            <a:endParaRPr lang="en-US" altLang="ko-KR" sz="1000" dirty="0" smtClean="0"/>
          </a:p>
          <a:p>
            <a:r>
              <a:rPr lang="ko-KR" altLang="en-US" sz="1000" dirty="0" smtClean="0"/>
              <a:t>오른쪽 끝까지 드래그 합니다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476250" y="1476374"/>
            <a:ext cx="5905500" cy="6836561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r>
              <a:rPr lang="en-US" altLang="ko-KR" sz="1100" b="1" dirty="0">
                <a:ea typeface="굴림체" pitchFamily="49" charset="-127"/>
              </a:rPr>
              <a:t>3. </a:t>
            </a:r>
            <a:r>
              <a:rPr lang="ko-KR" altLang="en-US" sz="1100" b="1" dirty="0">
                <a:ea typeface="굴림체" pitchFamily="49" charset="-127"/>
              </a:rPr>
              <a:t>제출처리 </a:t>
            </a:r>
            <a:r>
              <a:rPr lang="en-US" altLang="ko-KR" sz="1100" b="1" dirty="0">
                <a:ea typeface="굴림체" pitchFamily="49" charset="-127"/>
              </a:rPr>
              <a:t>/ </a:t>
            </a:r>
            <a:r>
              <a:rPr lang="ko-KR" altLang="en-US" sz="1100" b="1" dirty="0">
                <a:ea typeface="굴림체" pitchFamily="49" charset="-127"/>
              </a:rPr>
              <a:t>취소</a:t>
            </a:r>
            <a:endParaRPr lang="en-US" altLang="ko-KR" sz="1100" b="1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Tx/>
              <a:buChar char="•"/>
            </a:pPr>
            <a:endParaRPr lang="en-US" altLang="ko-KR" sz="11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r>
              <a:rPr lang="ko-KR" altLang="en-US" sz="1100" dirty="0" smtClean="0">
                <a:ea typeface="굴림체" pitchFamily="49" charset="-127"/>
              </a:rPr>
              <a:t>실적회비내역서 </a:t>
            </a:r>
            <a:r>
              <a:rPr lang="ko-KR" altLang="en-US" sz="1100" dirty="0">
                <a:ea typeface="굴림체" pitchFamily="49" charset="-127"/>
              </a:rPr>
              <a:t>작성 후 최종 점검을 하신 자료에 대하여 </a:t>
            </a:r>
            <a:r>
              <a:rPr lang="en-US" altLang="ko-KR" sz="1100" dirty="0" smtClean="0">
                <a:ea typeface="굴림체" pitchFamily="49" charset="-127"/>
              </a:rPr>
              <a:t>[</a:t>
            </a:r>
            <a:r>
              <a:rPr lang="ko-KR" altLang="en-US" sz="1100" dirty="0" smtClean="0">
                <a:ea typeface="굴림체" pitchFamily="49" charset="-127"/>
              </a:rPr>
              <a:t>제출처리</a:t>
            </a:r>
            <a:r>
              <a:rPr lang="en-US" altLang="ko-KR" sz="1100" dirty="0" smtClean="0">
                <a:ea typeface="굴림체" pitchFamily="49" charset="-127"/>
              </a:rPr>
              <a:t>/</a:t>
            </a:r>
            <a:r>
              <a:rPr lang="ko-KR" altLang="en-US" sz="1100" dirty="0" smtClean="0">
                <a:ea typeface="굴림체" pitchFamily="49" charset="-127"/>
              </a:rPr>
              <a:t>취소</a:t>
            </a:r>
            <a:r>
              <a:rPr lang="en-US" altLang="ko-KR" sz="1100" dirty="0" smtClean="0">
                <a:ea typeface="굴림체" pitchFamily="49" charset="-127"/>
              </a:rPr>
              <a:t>]</a:t>
            </a:r>
            <a:r>
              <a:rPr lang="ko-KR" altLang="en-US" sz="1100" dirty="0" smtClean="0">
                <a:ea typeface="굴림체" pitchFamily="49" charset="-127"/>
              </a:rPr>
              <a:t> </a:t>
            </a:r>
            <a:r>
              <a:rPr lang="ko-KR" altLang="en-US" sz="1100" dirty="0">
                <a:ea typeface="굴림체" pitchFamily="49" charset="-127"/>
              </a:rPr>
              <a:t>버튼을 통하여 제출 처리 됩니다</a:t>
            </a:r>
            <a:r>
              <a:rPr lang="en-US" altLang="ko-KR" sz="1100" dirty="0">
                <a:ea typeface="굴림체" pitchFamily="49" charset="-127"/>
              </a:rPr>
              <a:t>. </a:t>
            </a:r>
            <a:r>
              <a:rPr lang="ko-KR" altLang="en-US" sz="1100" dirty="0" smtClean="0">
                <a:ea typeface="굴림체" pitchFamily="49" charset="-127"/>
              </a:rPr>
              <a:t>다음과 같이 </a:t>
            </a:r>
            <a:r>
              <a:rPr lang="en-US" altLang="ko-KR" sz="1100" dirty="0" smtClean="0">
                <a:ea typeface="굴림체" pitchFamily="49" charset="-127"/>
              </a:rPr>
              <a:t>[</a:t>
            </a:r>
            <a:r>
              <a:rPr lang="ko-KR" altLang="en-US" sz="1100" dirty="0" smtClean="0">
                <a:ea typeface="굴림체" pitchFamily="49" charset="-127"/>
              </a:rPr>
              <a:t>제출상태</a:t>
            </a:r>
            <a:r>
              <a:rPr lang="en-US" altLang="ko-KR" sz="1100" dirty="0" smtClean="0">
                <a:ea typeface="굴림체" pitchFamily="49" charset="-127"/>
              </a:rPr>
              <a:t>] </a:t>
            </a:r>
            <a:r>
              <a:rPr lang="ko-KR" altLang="en-US" sz="1100" dirty="0" err="1" smtClean="0">
                <a:ea typeface="굴림체" pitchFamily="49" charset="-127"/>
              </a:rPr>
              <a:t>란에</a:t>
            </a:r>
            <a:r>
              <a:rPr lang="ko-KR" altLang="en-US" sz="1100" dirty="0" smtClean="0">
                <a:ea typeface="굴림체" pitchFamily="49" charset="-127"/>
              </a:rPr>
              <a:t> </a:t>
            </a:r>
            <a:r>
              <a:rPr lang="en-US" altLang="ko-KR" sz="1100" dirty="0" smtClean="0">
                <a:ea typeface="굴림체" pitchFamily="49" charset="-127"/>
              </a:rPr>
              <a:t>‘</a:t>
            </a:r>
            <a:r>
              <a:rPr lang="ko-KR" altLang="en-US" sz="1100" dirty="0" smtClean="0">
                <a:ea typeface="굴림체" pitchFamily="49" charset="-127"/>
              </a:rPr>
              <a:t>제출</a:t>
            </a:r>
            <a:r>
              <a:rPr lang="en-US" altLang="ko-KR" sz="1100" dirty="0" smtClean="0">
                <a:ea typeface="굴림체" pitchFamily="49" charset="-127"/>
              </a:rPr>
              <a:t>’</a:t>
            </a:r>
            <a:r>
              <a:rPr lang="ko-KR" altLang="en-US" sz="1100" dirty="0" smtClean="0">
                <a:ea typeface="굴림체" pitchFamily="49" charset="-127"/>
              </a:rPr>
              <a:t>로 표시가 되어 있으면 자료가 정상적으로 전송이 된 것입니다</a:t>
            </a:r>
            <a:r>
              <a:rPr lang="en-US" altLang="ko-KR" sz="1100" dirty="0" smtClean="0">
                <a:ea typeface="굴림체" pitchFamily="49" charset="-127"/>
              </a:rPr>
              <a:t>.</a:t>
            </a: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endParaRPr lang="en-US" altLang="ko-KR" sz="11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endParaRPr lang="en-US" altLang="ko-KR" sz="11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r>
              <a:rPr lang="ko-KR" altLang="en-US" sz="1100" dirty="0" smtClean="0">
                <a:ea typeface="굴림체" pitchFamily="49" charset="-127"/>
              </a:rPr>
              <a:t>제출 상태에서는 자료를 수정할 수 없으며</a:t>
            </a:r>
            <a:r>
              <a:rPr lang="en-US" altLang="ko-KR" sz="1100" dirty="0" smtClean="0">
                <a:ea typeface="굴림체" pitchFamily="49" charset="-127"/>
              </a:rPr>
              <a:t>, </a:t>
            </a:r>
            <a:r>
              <a:rPr lang="ko-KR" altLang="en-US" sz="1100" dirty="0" smtClean="0">
                <a:ea typeface="굴림체" pitchFamily="49" charset="-127"/>
              </a:rPr>
              <a:t>수정하고자 하는 경우에는 다시 </a:t>
            </a:r>
            <a:r>
              <a:rPr lang="en-US" altLang="ko-KR" sz="1100" dirty="0" smtClean="0">
                <a:ea typeface="굴림체" pitchFamily="49" charset="-127"/>
              </a:rPr>
              <a:t>[</a:t>
            </a:r>
            <a:r>
              <a:rPr lang="ko-KR" altLang="en-US" sz="1100" dirty="0" smtClean="0">
                <a:ea typeface="굴림체" pitchFamily="49" charset="-127"/>
              </a:rPr>
              <a:t>제출처리</a:t>
            </a:r>
            <a:r>
              <a:rPr lang="en-US" altLang="ko-KR" sz="1100" dirty="0" smtClean="0">
                <a:ea typeface="굴림체" pitchFamily="49" charset="-127"/>
              </a:rPr>
              <a:t>/</a:t>
            </a:r>
            <a:r>
              <a:rPr lang="ko-KR" altLang="en-US" sz="1100" dirty="0" smtClean="0">
                <a:ea typeface="굴림체" pitchFamily="49" charset="-127"/>
              </a:rPr>
              <a:t>취소</a:t>
            </a:r>
            <a:r>
              <a:rPr lang="en-US" altLang="ko-KR" sz="1100" dirty="0" smtClean="0">
                <a:ea typeface="굴림체" pitchFamily="49" charset="-127"/>
              </a:rPr>
              <a:t>]</a:t>
            </a:r>
            <a:r>
              <a:rPr lang="ko-KR" altLang="en-US" sz="1100" dirty="0" smtClean="0">
                <a:ea typeface="굴림체" pitchFamily="49" charset="-127"/>
              </a:rPr>
              <a:t> 버튼을 클릭하여 </a:t>
            </a:r>
            <a:r>
              <a:rPr lang="ko-KR" altLang="en-US" sz="1100" dirty="0" err="1" smtClean="0">
                <a:ea typeface="굴림체" pitchFamily="49" charset="-127"/>
              </a:rPr>
              <a:t>미제출</a:t>
            </a:r>
            <a:r>
              <a:rPr lang="ko-KR" altLang="en-US" sz="1100" dirty="0" smtClean="0">
                <a:ea typeface="굴림체" pitchFamily="49" charset="-127"/>
              </a:rPr>
              <a:t> 처리를 한 후 수정하시면 됩니다</a:t>
            </a:r>
            <a:r>
              <a:rPr lang="en-US" altLang="ko-KR" sz="1100" dirty="0" smtClean="0">
                <a:ea typeface="굴림체" pitchFamily="49" charset="-127"/>
              </a:rPr>
              <a:t>.</a:t>
            </a: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r>
              <a:rPr lang="en-US" altLang="ko-KR" sz="1000" dirty="0" smtClean="0">
                <a:ea typeface="굴림체" pitchFamily="49" charset="-127"/>
              </a:rPr>
              <a:t>     </a:t>
            </a:r>
            <a:r>
              <a:rPr lang="ko-KR" altLang="en-US" sz="1400" b="1" dirty="0" smtClean="0">
                <a:solidFill>
                  <a:srgbClr val="FF0000"/>
                </a:solidFill>
                <a:ea typeface="굴림체" pitchFamily="49" charset="-127"/>
              </a:rPr>
              <a:t>주의</a:t>
            </a:r>
            <a:r>
              <a:rPr lang="en-US" altLang="ko-KR" sz="1400" b="1" dirty="0" smtClean="0">
                <a:solidFill>
                  <a:srgbClr val="FF0000"/>
                </a:solidFill>
                <a:ea typeface="굴림체" pitchFamily="49" charset="-127"/>
              </a:rPr>
              <a:t>) </a:t>
            </a:r>
            <a:r>
              <a:rPr lang="ko-KR" altLang="en-US" sz="1400" b="1" dirty="0" smtClean="0">
                <a:solidFill>
                  <a:srgbClr val="FF0000"/>
                </a:solidFill>
                <a:ea typeface="굴림체" pitchFamily="49" charset="-127"/>
              </a:rPr>
              <a:t>회비를 납부한 경우에는 실적회비내역서의 수정 불가</a:t>
            </a:r>
            <a:r>
              <a:rPr lang="en-US" altLang="ko-KR" sz="1400" b="1" dirty="0" smtClean="0">
                <a:solidFill>
                  <a:srgbClr val="FF0000"/>
                </a:solidFill>
                <a:ea typeface="굴림체" pitchFamily="49" charset="-127"/>
              </a:rPr>
              <a:t>.</a:t>
            </a:r>
            <a:endParaRPr lang="en-US" altLang="ko-KR" sz="1400" b="1" dirty="0">
              <a:solidFill>
                <a:srgbClr val="FF0000"/>
              </a:solidFill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Tx/>
              <a:buAutoNum type="arabicParenR"/>
            </a:pPr>
            <a:endParaRPr lang="en-US" altLang="ko-KR" sz="500" dirty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</a:pPr>
            <a:r>
              <a:rPr lang="en-US" altLang="ko-KR" sz="1100" b="1" dirty="0">
                <a:ea typeface="굴림체" pitchFamily="49" charset="-127"/>
              </a:rPr>
              <a:t>4. </a:t>
            </a:r>
            <a:r>
              <a:rPr lang="ko-KR" altLang="en-US" sz="1100" b="1" dirty="0" smtClean="0">
                <a:ea typeface="굴림체" pitchFamily="49" charset="-127"/>
              </a:rPr>
              <a:t>실적회비내역서 </a:t>
            </a:r>
            <a:r>
              <a:rPr lang="ko-KR" altLang="en-US" sz="1100" b="1" dirty="0">
                <a:ea typeface="굴림체" pitchFamily="49" charset="-127"/>
              </a:rPr>
              <a:t>작성완료</a:t>
            </a: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r>
              <a:rPr lang="ko-KR" altLang="en-US" sz="1100" dirty="0" smtClean="0">
                <a:ea typeface="굴림체" pitchFamily="49" charset="-127"/>
              </a:rPr>
              <a:t>실적회비내역서의 제출에 대한 접수증은 따로 제공하지 않으며</a:t>
            </a:r>
            <a:r>
              <a:rPr lang="en-US" altLang="ko-KR" sz="1100" dirty="0" smtClean="0">
                <a:ea typeface="굴림체" pitchFamily="49" charset="-127"/>
              </a:rPr>
              <a:t>, </a:t>
            </a:r>
            <a:r>
              <a:rPr lang="ko-KR" altLang="en-US" sz="1100" dirty="0" smtClean="0">
                <a:ea typeface="굴림체" pitchFamily="49" charset="-127"/>
              </a:rPr>
              <a:t>대신 감리회사 </a:t>
            </a:r>
            <a:r>
              <a:rPr lang="ko-KR" altLang="en-US" sz="1100" dirty="0">
                <a:ea typeface="굴림체" pitchFamily="49" charset="-127"/>
              </a:rPr>
              <a:t>전자 제출 화면의 상단에 있는 </a:t>
            </a:r>
            <a:r>
              <a:rPr lang="ko-KR" altLang="en-US" sz="1100" dirty="0" smtClean="0">
                <a:ea typeface="굴림체" pitchFamily="49" charset="-127"/>
              </a:rPr>
              <a:t>인쇄 버튼을 클릭하면 </a:t>
            </a:r>
            <a:r>
              <a:rPr lang="ko-KR" altLang="en-US" sz="1100" dirty="0">
                <a:ea typeface="굴림체" pitchFamily="49" charset="-127"/>
              </a:rPr>
              <a:t>실적회비명세서 및 </a:t>
            </a:r>
            <a:r>
              <a:rPr lang="ko-KR" altLang="en-US" sz="1100" dirty="0" smtClean="0">
                <a:ea typeface="굴림체" pitchFamily="49" charset="-127"/>
              </a:rPr>
              <a:t>조정계산서 실적회비내역서를 </a:t>
            </a:r>
            <a:r>
              <a:rPr lang="ko-KR" altLang="en-US" sz="1100" dirty="0">
                <a:ea typeface="굴림체" pitchFamily="49" charset="-127"/>
              </a:rPr>
              <a:t>출력 하실 수 있습니다</a:t>
            </a:r>
            <a:r>
              <a:rPr lang="en-US" altLang="ko-KR" sz="1100" dirty="0">
                <a:ea typeface="굴림체" pitchFamily="49" charset="-127"/>
              </a:rPr>
              <a:t>. </a:t>
            </a:r>
            <a:endParaRPr lang="en-US" altLang="ko-KR" sz="11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endParaRPr lang="en-US" altLang="ko-KR" sz="11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endParaRPr lang="en-US" altLang="ko-KR" sz="11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endParaRPr lang="en-US" altLang="ko-KR" sz="11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endParaRPr lang="en-US" altLang="ko-KR" sz="11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endParaRPr lang="en-US" altLang="ko-KR" sz="1100" dirty="0" smtClean="0">
              <a:ea typeface="굴림체" pitchFamily="49" charset="-127"/>
            </a:endParaRPr>
          </a:p>
          <a:p>
            <a:pPr marL="228600" indent="-228600" defTabSz="1130300" eaLnBrk="0" latinLnBrk="0" hangingPunct="0">
              <a:lnSpc>
                <a:spcPts val="1800"/>
              </a:lnSpc>
              <a:spcBef>
                <a:spcPct val="50000"/>
              </a:spcBef>
              <a:buSzPct val="120000"/>
              <a:buFont typeface="Wingdings" pitchFamily="2" charset="2"/>
              <a:buChar char="v"/>
            </a:pPr>
            <a:r>
              <a:rPr lang="ko-KR" altLang="en-US" sz="1100" dirty="0" smtClean="0">
                <a:ea typeface="굴림체" pitchFamily="49" charset="-127"/>
              </a:rPr>
              <a:t>이제 실적회비내역서 작성은 완료가 되었으며</a:t>
            </a:r>
            <a:r>
              <a:rPr lang="en-US" altLang="ko-KR" sz="1100" dirty="0" smtClean="0">
                <a:ea typeface="굴림체" pitchFamily="49" charset="-127"/>
              </a:rPr>
              <a:t>,  </a:t>
            </a:r>
            <a:r>
              <a:rPr lang="ko-KR" altLang="en-US" sz="1100" dirty="0" smtClean="0">
                <a:ea typeface="굴림체" pitchFamily="49" charset="-127"/>
              </a:rPr>
              <a:t>이제 다음페이지</a:t>
            </a:r>
            <a:r>
              <a:rPr lang="en-US" altLang="ko-KR" sz="1100" dirty="0" smtClean="0">
                <a:ea typeface="굴림체" pitchFamily="49" charset="-127"/>
              </a:rPr>
              <a:t>(9</a:t>
            </a:r>
            <a:r>
              <a:rPr lang="ko-KR" altLang="en-US" sz="1100" dirty="0" smtClean="0">
                <a:ea typeface="굴림체" pitchFamily="49" charset="-127"/>
              </a:rPr>
              <a:t>페이지</a:t>
            </a:r>
            <a:r>
              <a:rPr lang="en-US" altLang="ko-KR" sz="1100" dirty="0" smtClean="0">
                <a:ea typeface="굴림체" pitchFamily="49" charset="-127"/>
              </a:rPr>
              <a:t>)</a:t>
            </a:r>
            <a:r>
              <a:rPr lang="ko-KR" altLang="en-US" sz="1100" dirty="0" smtClean="0">
                <a:ea typeface="굴림체" pitchFamily="49" charset="-127"/>
              </a:rPr>
              <a:t>를 참조하여 실적회비를 납부하시면 됩니다</a:t>
            </a:r>
            <a:r>
              <a:rPr lang="en-US" altLang="ko-KR" sz="1100" dirty="0" smtClean="0">
                <a:ea typeface="굴림체" pitchFamily="49" charset="-127"/>
              </a:rPr>
              <a:t>.</a:t>
            </a:r>
            <a:endParaRPr lang="en-US" altLang="ko-KR" sz="1100" dirty="0">
              <a:ea typeface="굴림체" pitchFamily="49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1116013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13317" name="_x132020776" descr="EMB00002c68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122238"/>
            <a:ext cx="180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Title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228725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27"/>
          <p:cNvGrpSpPr/>
          <p:nvPr/>
        </p:nvGrpSpPr>
        <p:grpSpPr>
          <a:xfrm>
            <a:off x="620688" y="3347864"/>
            <a:ext cx="5692775" cy="504825"/>
            <a:chOff x="620713" y="3635375"/>
            <a:chExt cx="5692775" cy="504825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0713" y="3668713"/>
              <a:ext cx="5692775" cy="471487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</p:pic>
        <p:sp>
          <p:nvSpPr>
            <p:cNvPr id="25" name="직사각형 24"/>
            <p:cNvSpPr/>
            <p:nvPr/>
          </p:nvSpPr>
          <p:spPr>
            <a:xfrm>
              <a:off x="5913438" y="3635375"/>
              <a:ext cx="395287" cy="5045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/>
            </a:p>
          </p:txBody>
        </p:sp>
      </p:grpSp>
      <p:sp>
        <p:nvSpPr>
          <p:cNvPr id="21" name="슬라이드 번호 개체 틀 20"/>
          <p:cNvSpPr txBox="1">
            <a:spLocks noGrp="1"/>
          </p:cNvSpPr>
          <p:nvPr/>
        </p:nvSpPr>
        <p:spPr>
          <a:xfrm>
            <a:off x="2044700" y="8475663"/>
            <a:ext cx="1600200" cy="48577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fld id="{D6464AFC-D421-4856-96E0-72D47E888BF0}" type="slidenum">
              <a:rPr lang="ko-KR" alt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endParaRPr lang="ko-KR" alt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327" name="Picture 1"/>
          <p:cNvPicPr>
            <a:picLocks noChangeAspect="1" noChangeArrowheads="1"/>
          </p:cNvPicPr>
          <p:nvPr/>
        </p:nvPicPr>
        <p:blipFill>
          <a:blip r:embed="rId5" cstate="print"/>
          <a:srcRect l="51147" t="9528" r="127" b="77950"/>
          <a:stretch>
            <a:fillRect/>
          </a:stretch>
        </p:blipFill>
        <p:spPr bwMode="auto">
          <a:xfrm>
            <a:off x="1196975" y="1955800"/>
            <a:ext cx="4152900" cy="6000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>
          <a:xfrm>
            <a:off x="4652963" y="2051050"/>
            <a:ext cx="647700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0350" y="617538"/>
            <a:ext cx="5688930" cy="449262"/>
            <a:chOff x="1685" y="2090"/>
            <a:chExt cx="6273" cy="708"/>
          </a:xfrm>
        </p:grpSpPr>
        <p:pic>
          <p:nvPicPr>
            <p:cNvPr id="26" name="Picture 8" descr="Title_B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84162" y="690563"/>
            <a:ext cx="566511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ko-KR" altLang="en-US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실적회비내역서의 작성의 완료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맑은 고딕" pitchFamily="50" charset="-127"/>
              <a:cs typeface="Times New Roman" pitchFamily="18" charset="0"/>
            </a:endParaRPr>
          </a:p>
        </p:txBody>
      </p:sp>
      <p:grpSp>
        <p:nvGrpSpPr>
          <p:cNvPr id="4" name="그룹 30"/>
          <p:cNvGrpSpPr/>
          <p:nvPr/>
        </p:nvGrpSpPr>
        <p:grpSpPr>
          <a:xfrm>
            <a:off x="620689" y="6228184"/>
            <a:ext cx="5616624" cy="1368152"/>
            <a:chOff x="833978" y="6300192"/>
            <a:chExt cx="5403334" cy="13681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t="2792" r="40347" b="70683"/>
            <a:stretch>
              <a:fillRect/>
            </a:stretch>
          </p:blipFill>
          <p:spPr bwMode="auto">
            <a:xfrm>
              <a:off x="833978" y="6300192"/>
              <a:ext cx="540333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직사각형 29"/>
            <p:cNvSpPr/>
            <p:nvPr/>
          </p:nvSpPr>
          <p:spPr>
            <a:xfrm>
              <a:off x="4149080" y="6300192"/>
              <a:ext cx="504056" cy="3600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1484784" y="7020272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tx1"/>
                </a:solidFill>
              </a:rPr>
              <a:t>2014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03238" y="1403351"/>
            <a:ext cx="5949950" cy="7115098"/>
          </a:xfrm>
          <a:prstGeom prst="roundRect">
            <a:avLst>
              <a:gd name="adj" fmla="val 1815"/>
            </a:avLst>
          </a:prstGeom>
          <a:noFill/>
          <a:ln w="6350">
            <a:solidFill>
              <a:srgbClr val="B2B2B2"/>
            </a:solidFill>
            <a:round/>
            <a:headEnd/>
            <a:tailEnd/>
          </a:ln>
        </p:spPr>
        <p:txBody>
          <a:bodyPr wrap="square" lIns="190912" tIns="149258" rIns="86778" bIns="45125"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ko-KR" altLang="en-US" sz="1400" b="1" u="sng" dirty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실적회비의 납부 </a:t>
            </a:r>
            <a:r>
              <a:rPr lang="ko-KR" altLang="en-US" sz="1400" b="1" u="sng" dirty="0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방법</a:t>
            </a:r>
            <a:r>
              <a:rPr lang="en-US" altLang="ko-KR" sz="1400" b="1" u="sng" dirty="0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(</a:t>
            </a:r>
            <a:r>
              <a:rPr lang="ko-KR" altLang="en-US" sz="1400" b="1" u="sng" dirty="0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계좌이체 또는 무통장입금 선택</a:t>
            </a:r>
            <a:r>
              <a:rPr lang="en-US" altLang="ko-KR" sz="1400" b="1" u="sng" dirty="0" smtClean="0">
                <a:solidFill>
                  <a:srgbClr val="000000"/>
                </a:solidFill>
                <a:latin typeface="한양신명조"/>
                <a:cs typeface="Times New Roman" pitchFamily="18" charset="0"/>
              </a:rPr>
              <a:t>)</a:t>
            </a:r>
            <a:endParaRPr lang="en-US" altLang="ko-KR" sz="1400" b="1" u="sng" dirty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500" b="1" dirty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marL="228600" indent="-228600" algn="just">
              <a:lnSpc>
                <a:spcPct val="160000"/>
              </a:lnSpc>
              <a:buFontTx/>
              <a:buAutoNum type="arabicPeriod"/>
              <a:defRPr/>
            </a:pP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전자납부</a:t>
            </a:r>
            <a:endParaRPr lang="en-US" altLang="ko-KR" sz="11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228600" indent="-228600" algn="just">
              <a:lnSpc>
                <a:spcPct val="160000"/>
              </a:lnSpc>
              <a:defRPr/>
            </a:pPr>
            <a:endParaRPr lang="en-US" altLang="ko-KR" sz="1100" b="1" dirty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b="1" dirty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b="1" dirty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b="1" dirty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700" b="1" dirty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200" b="1" dirty="0">
              <a:solidFill>
                <a:srgbClr val="000000"/>
              </a:solidFill>
              <a:latin typeface="한양신명조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① </a:t>
            </a:r>
            <a:r>
              <a:rPr lang="ko-KR" altLang="en-US" sz="1100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메뉴에서 실적회비납부를 더블 클릭하여 실적회비 납부 화면으로 들어갑니다</a:t>
            </a:r>
            <a:r>
              <a:rPr lang="en-US" altLang="ko-KR" sz="1100" b="1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  <a:defRPr/>
            </a:pPr>
            <a:r>
              <a:rPr lang="en-US" altLang="ko-KR" sz="1100" b="1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② </a:t>
            </a:r>
            <a:r>
              <a:rPr lang="ko-KR" altLang="en-US" sz="1100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실적회비납부 화면으로 들어오면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조정구분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1.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법인세를 </a:t>
            </a:r>
            <a:r>
              <a:rPr lang="ko-KR" altLang="en-US" sz="1100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선택하여 줍니다</a:t>
            </a:r>
            <a:r>
              <a:rPr lang="en-US" altLang="ko-KR" sz="1100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③ </a:t>
            </a:r>
            <a:r>
              <a:rPr lang="ko-KR" altLang="en-US" sz="1100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조정구분을 선택하면 제출하신 보수계산내역과 실적회비를 확인하실 수 있습니다</a:t>
            </a:r>
            <a:r>
              <a:rPr lang="en-US" altLang="ko-KR" sz="1100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    </a:t>
            </a:r>
            <a:r>
              <a:rPr lang="ko-KR" altLang="en-US" sz="1100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실적회비가 맞는지 확인하신 후 오른쪽 상단에 결제 버튼을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클릭합니다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5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r>
              <a:rPr lang="en-US" altLang="ko-KR" sz="1100" b="1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④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이후 결제 </a:t>
            </a:r>
            <a:r>
              <a:rPr lang="ko-KR" altLang="en-US" sz="1100" dirty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창이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뜨면 계좌이체 또는 무통장입금 방식을 선택하여 납부를 진행합니다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  <a:defRPr/>
            </a:pPr>
            <a:endParaRPr lang="en-US" altLang="ko-KR" sz="1400" u="sng" dirty="0" smtClean="0"/>
          </a:p>
          <a:p>
            <a:pPr algn="just">
              <a:lnSpc>
                <a:spcPct val="160000"/>
              </a:lnSpc>
              <a:defRPr/>
            </a:pPr>
            <a:r>
              <a:rPr lang="ko-KR" altLang="en-US" sz="1400" u="sng" dirty="0" smtClean="0"/>
              <a:t>▶</a:t>
            </a:r>
            <a:r>
              <a:rPr lang="en-US" altLang="ko-KR" sz="14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lang="ko-KR" altLang="en-US" sz="14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계좌이체</a:t>
            </a:r>
            <a:r>
              <a:rPr lang="en-US" altLang="ko-KR" sz="14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(</a:t>
            </a:r>
            <a:r>
              <a:rPr lang="ko-KR" altLang="en-US" sz="14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감리프로그램에서 즉시납부</a:t>
            </a:r>
            <a:r>
              <a:rPr lang="en-US" altLang="ko-KR" sz="1400" u="sng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) </a:t>
            </a:r>
          </a:p>
          <a:p>
            <a:pPr algn="just">
              <a:lnSpc>
                <a:spcPct val="160000"/>
              </a:lnSpc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결제요청 </a:t>
            </a:r>
            <a:r>
              <a:rPr lang="ko-KR" altLang="en-US" sz="1100" b="1" dirty="0" smtClean="0"/>
              <a:t>→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 약관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“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동의합니다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”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전체클릭 </a:t>
            </a:r>
            <a:r>
              <a:rPr lang="ko-KR" altLang="en-US" sz="1100" b="1" dirty="0" smtClean="0"/>
              <a:t>→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계좌이체 은행선택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-&gt;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계좌정보입력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-&gt;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/>
                <a:ea typeface="맑은 고딕"/>
                <a:cs typeface="Times New Roman" pitchFamily="18" charset="0"/>
              </a:rPr>
              <a:t>납부</a:t>
            </a: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r>
              <a:rPr lang="ko-KR" altLang="en-US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계좌이체 </a:t>
            </a:r>
            <a:r>
              <a:rPr lang="ko-KR" altLang="en-US" sz="1100" b="1" dirty="0" err="1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오류시</a:t>
            </a:r>
            <a:r>
              <a:rPr lang="en-US" altLang="ko-KR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(OPT, </a:t>
            </a:r>
            <a:r>
              <a:rPr lang="ko-KR" altLang="en-US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정보불일치</a:t>
            </a:r>
            <a:r>
              <a:rPr lang="en-US" altLang="ko-KR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) : </a:t>
            </a:r>
            <a:r>
              <a:rPr lang="ko-KR" altLang="en-US" sz="1100" b="1" dirty="0" err="1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진행중이던</a:t>
            </a:r>
            <a:r>
              <a:rPr lang="ko-KR" altLang="en-US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lang="ko-KR" altLang="en-US" sz="1100" b="1" dirty="0" err="1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결제창을</a:t>
            </a:r>
            <a:r>
              <a:rPr lang="ko-KR" altLang="en-US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닫은 후 실적회비납부</a:t>
            </a:r>
            <a:r>
              <a:rPr lang="en-US" altLang="ko-KR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lang="ko-KR" altLang="en-US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화면의 </a:t>
            </a:r>
            <a:r>
              <a:rPr lang="en-US" altLang="ko-KR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“</a:t>
            </a:r>
            <a:r>
              <a:rPr lang="ko-KR" altLang="en-US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결제</a:t>
            </a:r>
            <a:r>
              <a:rPr lang="en-US" altLang="ko-KR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”</a:t>
            </a:r>
            <a:r>
              <a:rPr lang="ko-KR" altLang="en-US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버튼을 다시 눌러 무통장입금방법을 선택하여 진행하시기 바랍니다</a:t>
            </a:r>
            <a:r>
              <a:rPr lang="en-US" altLang="ko-KR" sz="1100" b="1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.</a:t>
            </a:r>
            <a:endParaRPr lang="en-US" altLang="ko-KR" sz="1100" b="1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defRPr/>
            </a:pPr>
            <a:endParaRPr lang="en-US" altLang="ko-KR" sz="1100" dirty="0" smtClean="0">
              <a:solidFill>
                <a:srgbClr val="000000"/>
              </a:solidFill>
              <a:latin typeface="맑은 고딕"/>
              <a:ea typeface="맑은 고딕"/>
              <a:cs typeface="Times New Roman" pitchFamily="18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3" y="1116013"/>
            <a:ext cx="619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>
              <a:ea typeface="맑은 고딕" pitchFamily="50" charset="-127"/>
            </a:endParaRPr>
          </a:p>
        </p:txBody>
      </p:sp>
      <p:pic>
        <p:nvPicPr>
          <p:cNvPr id="20485" name="_x132020776" descr="EMB00002c68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122238"/>
            <a:ext cx="180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Title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116013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4813" y="584200"/>
            <a:ext cx="3983037" cy="449263"/>
            <a:chOff x="1685" y="2090"/>
            <a:chExt cx="6273" cy="708"/>
          </a:xfrm>
        </p:grpSpPr>
        <p:pic>
          <p:nvPicPr>
            <p:cNvPr id="20513" name="Picture 8" descr="Title_B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0" y="2174"/>
              <a:ext cx="615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4" name="Rectangle 9"/>
            <p:cNvSpPr>
              <a:spLocks noChangeArrowheads="1"/>
            </p:cNvSpPr>
            <p:nvPr/>
          </p:nvSpPr>
          <p:spPr bwMode="auto">
            <a:xfrm>
              <a:off x="1685" y="2090"/>
              <a:ext cx="5806" cy="6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kumimoji="1" lang="ko-KR" altLang="ko-KR" sz="1800">
                <a:latin typeface="굴림" pitchFamily="50" charset="-127"/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8625" y="657225"/>
            <a:ext cx="35226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r>
              <a:rPr lang="ko-KR" altLang="en-US" sz="1400" dirty="0">
                <a:solidFill>
                  <a:srgbClr val="F2F2F2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lang="ko-KR" altLang="en-US" sz="17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실적회비의 납부</a:t>
            </a:r>
            <a:endParaRPr lang="ko-KR" alt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/>
        </p:nvSpPr>
        <p:spPr>
          <a:xfrm>
            <a:off x="2132856" y="8460432"/>
            <a:ext cx="1600200" cy="48577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fld id="{895A9D38-9865-4938-8416-1CD4C75C31C2}" type="slidenum">
              <a:rPr lang="ko-KR" alt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-</a:t>
            </a:r>
            <a:endParaRPr lang="ko-KR" alt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" name="그룹 21"/>
          <p:cNvGrpSpPr/>
          <p:nvPr/>
        </p:nvGrpSpPr>
        <p:grpSpPr>
          <a:xfrm>
            <a:off x="764704" y="2411760"/>
            <a:ext cx="5544616" cy="936104"/>
            <a:chOff x="765175" y="2483768"/>
            <a:chExt cx="5400675" cy="1152128"/>
          </a:xfrm>
        </p:grpSpPr>
        <p:pic>
          <p:nvPicPr>
            <p:cNvPr id="20490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t="4600" r="35423" b="70910"/>
            <a:stretch>
              <a:fillRect/>
            </a:stretch>
          </p:blipFill>
          <p:spPr bwMode="auto">
            <a:xfrm>
              <a:off x="765175" y="2483768"/>
              <a:ext cx="5400675" cy="115212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</p:spPr>
        </p:pic>
        <p:sp>
          <p:nvSpPr>
            <p:cNvPr id="26" name="오른쪽 화살표 25"/>
            <p:cNvSpPr/>
            <p:nvPr/>
          </p:nvSpPr>
          <p:spPr>
            <a:xfrm rot="10800000">
              <a:off x="1887393" y="3142127"/>
              <a:ext cx="217487" cy="14446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492" name="TextBox 26"/>
            <p:cNvSpPr txBox="1">
              <a:spLocks noChangeArrowheads="1"/>
            </p:cNvSpPr>
            <p:nvPr/>
          </p:nvSpPr>
          <p:spPr bwMode="auto">
            <a:xfrm>
              <a:off x="2060575" y="3059113"/>
              <a:ext cx="87153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>
                  <a:ea typeface="맑은 고딕" pitchFamily="50" charset="-127"/>
                </a:rPr>
                <a:t>① 더블클릭</a:t>
              </a:r>
              <a:endParaRPr lang="ko-KR" altLang="en-US" sz="100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0688" y="5796136"/>
            <a:ext cx="5544616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60000"/>
              </a:lnSpc>
              <a:defRPr/>
            </a:pPr>
            <a:r>
              <a:rPr lang="en-US" altLang="ko-KR" sz="1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주의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)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보수액내역이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 조회가 되지 않는 경우 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4~8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페이지를 참조하여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보수액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 내역의 작성 및 </a:t>
            </a:r>
            <a:endParaRPr lang="en-US" altLang="ko-KR" sz="1000" b="1" dirty="0" smtClean="0">
              <a:solidFill>
                <a:srgbClr val="FF0000"/>
              </a:solidFill>
              <a:latin typeface="굴림체" pitchFamily="49" charset="-127"/>
              <a:ea typeface="굴림체" pitchFamily="49" charset="-127"/>
              <a:cs typeface="Times New Roman" pitchFamily="18" charset="0"/>
            </a:endParaRPr>
          </a:p>
          <a:p>
            <a:pPr lvl="0" algn="just">
              <a:lnSpc>
                <a:spcPct val="160000"/>
              </a:lnSpc>
              <a:defRPr/>
            </a:pPr>
            <a:r>
              <a:rPr lang="en-US" altLang="ko-KR" sz="10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      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제출처리 여부를 확인하신 후 회비납부를 진행하여 주시기 바랍니다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Times New Roman" pitchFamily="18" charset="0"/>
              </a:rPr>
              <a:t>.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704" y="3419872"/>
            <a:ext cx="5572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 bwMode="auto">
          <a:xfrm>
            <a:off x="5949280" y="3779912"/>
            <a:ext cx="36036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73216" y="4139952"/>
            <a:ext cx="1171575" cy="24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ea typeface="맑은 고딕" pitchFamily="50" charset="-127"/>
              </a:rPr>
              <a:t>③ 결제버튼 클릭</a:t>
            </a:r>
            <a:endParaRPr lang="ko-KR" altLang="en-US" sz="1000" dirty="0"/>
          </a:p>
        </p:txBody>
      </p:sp>
      <p:sp>
        <p:nvSpPr>
          <p:cNvPr id="31" name="오른쪽 화살표 30"/>
          <p:cNvSpPr/>
          <p:nvPr/>
        </p:nvSpPr>
        <p:spPr bwMode="auto">
          <a:xfrm rot="16200000">
            <a:off x="1786063" y="4198713"/>
            <a:ext cx="262260" cy="1447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1556792" y="4355976"/>
            <a:ext cx="10438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ea typeface="맑은 고딕" pitchFamily="50" charset="-127"/>
              </a:rPr>
              <a:t>② </a:t>
            </a:r>
            <a:r>
              <a:rPr lang="ko-KR" altLang="en-US" sz="1000" dirty="0" smtClean="0">
                <a:ea typeface="맑은 고딕" pitchFamily="50" charset="-127"/>
              </a:rPr>
              <a:t>법인세 선택</a:t>
            </a:r>
            <a:endParaRPr lang="ko-KR" altLang="en-US" sz="1000" dirty="0"/>
          </a:p>
        </p:txBody>
      </p:sp>
      <p:sp>
        <p:nvSpPr>
          <p:cNvPr id="23" name="직사각형 22"/>
          <p:cNvSpPr/>
          <p:nvPr/>
        </p:nvSpPr>
        <p:spPr bwMode="auto">
          <a:xfrm>
            <a:off x="1412776" y="2915816"/>
            <a:ext cx="5040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11407</TotalTime>
  <Words>1403</Words>
  <Application>Microsoft Office PowerPoint</Application>
  <PresentationFormat>화면 슬라이드 쇼(4:3)</PresentationFormat>
  <Paragraphs>299</Paragraphs>
  <Slides>11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jinmin</dc:creator>
  <cp:lastModifiedBy>박진규</cp:lastModifiedBy>
  <cp:revision>965</cp:revision>
  <dcterms:created xsi:type="dcterms:W3CDTF">2010-11-02T05:07:56Z</dcterms:created>
  <dcterms:modified xsi:type="dcterms:W3CDTF">2014-03-31T02:24:39Z</dcterms:modified>
</cp:coreProperties>
</file>